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48640" y="548640"/>
            <a:ext cx="6537960" cy="569671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14400" y="932688"/>
            <a:ext cx="3108960" cy="365760"/>
          </a:xfrm>
          <a:prstGeom prst="roundRect">
            <a:avLst>
              <a:gd name="adj" fmla="val 30000"/>
            </a:avLst>
          </a:prstGeom>
          <a:solidFill>
            <a:srgbClr val="E9F3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87552" y="932688"/>
            <a:ext cx="2962656" cy="36576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7654B2"/>
                </a:solidFill>
                <a:latin typeface="Aptos"/>
              </a:rPr>
              <a:t>PLANTILLAS GRATUITAS · POWERPOINT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700784"/>
            <a:ext cx="6080760" cy="1463040"/>
          </a:xfrm>
          <a:prstGeom prst="rect">
            <a:avLst/>
          </a:prstGeom>
          <a:noFill/>
        </p:spPr>
        <p:txBody>
          <a:bodyPr wrap="square" lIns="27432" rIns="27432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300" b="1">
                <a:solidFill>
                  <a:srgbClr val="193247"/>
                </a:solidFill>
                <a:latin typeface="Aptos"/>
              </a:rPr>
              <a:t>MAPAS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300" b="1">
                <a:solidFill>
                  <a:srgbClr val="193247"/>
                </a:solidFill>
                <a:latin typeface="Aptos"/>
              </a:rPr>
              <a:t>CONCEPTUALES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1832" y="3364992"/>
            <a:ext cx="5577840" cy="804672"/>
          </a:xfrm>
          <a:prstGeom prst="rect">
            <a:avLst/>
          </a:prstGeom>
          <a:noFill/>
        </p:spPr>
        <p:txBody>
          <a:bodyPr wrap="square" lIns="27432" rIns="27432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F7183"/>
                </a:solidFill>
                <a:latin typeface="Aptos"/>
              </a:rPr>
              <a:t>Ideas, categorías, relaciones y aprendizajes.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F7183"/>
                </a:solidFill>
                <a:latin typeface="Aptos"/>
              </a:rPr>
              <a:t>Figuras y textos totalmente editables.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4901184"/>
            <a:ext cx="5340096" cy="18288"/>
          </a:xfrm>
          <a:prstGeom prst="rect">
            <a:avLst/>
          </a:prstGeom>
          <a:solidFill>
            <a:srgbClr val="DC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5102352"/>
            <a:ext cx="5486400" cy="6400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7654B2"/>
                </a:solidFill>
                <a:latin typeface="Aptos"/>
              </a:rPr>
              <a:t>10 modelos + guía de edición | Texto y figuras modificables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99248" y="1005840"/>
            <a:ext cx="3566160" cy="438912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138160" y="1371600"/>
            <a:ext cx="365760" cy="365760"/>
          </a:xfrm>
          <a:prstGeom prst="ellipse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8549640" y="1554480"/>
            <a:ext cx="2221992" cy="0"/>
          </a:xfrm>
          <a:prstGeom prst="line">
            <a:avLst/>
          </a:prstGeom>
          <a:ln w="25400">
            <a:solidFill>
              <a:srgbClr val="DCE6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8741664" y="1408176"/>
            <a:ext cx="1700784" cy="274320"/>
          </a:xfrm>
          <a:prstGeom prst="roundRect">
            <a:avLst>
              <a:gd name="adj" fmla="val 25000"/>
            </a:avLst>
          </a:prstGeom>
          <a:solidFill>
            <a:srgbClr val="ED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138160" y="2295144"/>
            <a:ext cx="365760" cy="365760"/>
          </a:xfrm>
          <a:prstGeom prst="ellipse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>
            <a:off x="8549640" y="2478024"/>
            <a:ext cx="2221992" cy="0"/>
          </a:xfrm>
          <a:prstGeom prst="line">
            <a:avLst/>
          </a:prstGeom>
          <a:ln w="25400">
            <a:solidFill>
              <a:srgbClr val="DCE6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8741664" y="2331720"/>
            <a:ext cx="1700784" cy="274320"/>
          </a:xfrm>
          <a:prstGeom prst="roundRect">
            <a:avLst>
              <a:gd name="adj" fmla="val 25000"/>
            </a:avLst>
          </a:prstGeom>
          <a:solidFill>
            <a:srgbClr val="ED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138160" y="3218687"/>
            <a:ext cx="365760" cy="365760"/>
          </a:xfrm>
          <a:prstGeom prst="ellipse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9" name="Connector 18"/>
          <p:cNvCxnSpPr/>
          <p:nvPr/>
        </p:nvCxnSpPr>
        <p:spPr>
          <a:xfrm>
            <a:off x="8549640" y="3401568"/>
            <a:ext cx="2221992" cy="0"/>
          </a:xfrm>
          <a:prstGeom prst="line">
            <a:avLst/>
          </a:prstGeom>
          <a:ln w="25400">
            <a:solidFill>
              <a:srgbClr val="DCE6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8741664" y="3255263"/>
            <a:ext cx="1700784" cy="274320"/>
          </a:xfrm>
          <a:prstGeom prst="roundRect">
            <a:avLst>
              <a:gd name="adj" fmla="val 25000"/>
            </a:avLst>
          </a:prstGeom>
          <a:solidFill>
            <a:srgbClr val="ED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138160" y="4142232"/>
            <a:ext cx="365760" cy="365760"/>
          </a:xfrm>
          <a:prstGeom prst="ellipse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8549640" y="4325112"/>
            <a:ext cx="2221992" cy="0"/>
          </a:xfrm>
          <a:prstGeom prst="line">
            <a:avLst/>
          </a:prstGeom>
          <a:ln w="25400">
            <a:solidFill>
              <a:srgbClr val="DCE6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8741664" y="4178808"/>
            <a:ext cx="1700784" cy="274320"/>
          </a:xfrm>
          <a:prstGeom prst="roundRect">
            <a:avLst>
              <a:gd name="adj" fmla="val 25000"/>
            </a:avLst>
          </a:prstGeom>
          <a:solidFill>
            <a:srgbClr val="ED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955279" y="5641848"/>
            <a:ext cx="2926080" cy="29260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7654B2"/>
                </a:solidFill>
                <a:latin typeface="Aptos"/>
              </a:rPr>
              <a:t>ARCHIVOS PPTX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0352" y="301752"/>
            <a:ext cx="2377440" cy="347472"/>
          </a:xfrm>
          <a:prstGeom prst="roundRect">
            <a:avLst>
              <a:gd name="adj" fmla="val 30000"/>
            </a:avLst>
          </a:prstGeom>
          <a:solidFill>
            <a:srgbClr val="ED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3503" y="301752"/>
            <a:ext cx="2231136" cy="34747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7654B2"/>
                </a:solidFill>
                <a:latin typeface="Aptos"/>
              </a:rPr>
              <a:t>MODELO 00 · 100 % EDITABLE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822960"/>
            <a:ext cx="11155680" cy="5303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93247"/>
                </a:solidFill>
                <a:latin typeface="Aptos"/>
              </a:rPr>
              <a:t>Cómo editar estas plantillas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784" y="1408176"/>
            <a:ext cx="1088136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Conserva solo las diapositivas que necesites para tu actividad.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57784" y="6355080"/>
            <a:ext cx="11055096" cy="0"/>
          </a:xfrm>
          <a:prstGeom prst="line">
            <a:avLst/>
          </a:prstGeom>
          <a:ln w="12700">
            <a:solidFill>
              <a:srgbClr val="DCE6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85216" y="6437376"/>
            <a:ext cx="8961120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F7183"/>
                </a:solidFill>
                <a:latin typeface="Aptos"/>
              </a:rPr>
              <a:t>Cambia textos, colores, fechas y figuras directamente en PowerPoint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96144" y="6437376"/>
            <a:ext cx="1271016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7654B2"/>
                </a:solidFill>
                <a:latin typeface="Aptos"/>
              </a:rPr>
              <a:t>16:9 · PPTX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9808" y="2176272"/>
            <a:ext cx="5184648" cy="1353312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49808" y="2176272"/>
            <a:ext cx="68580" cy="1353312"/>
          </a:xfrm>
          <a:prstGeom prst="rect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50976" y="2340864"/>
            <a:ext cx="457200" cy="301752"/>
          </a:xfrm>
          <a:prstGeom prst="roundRect">
            <a:avLst>
              <a:gd name="adj" fmla="val 30000"/>
            </a:avLst>
          </a:prstGeom>
          <a:solidFill>
            <a:srgbClr val="EA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24128" y="2340864"/>
            <a:ext cx="310896" cy="3017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7654B2"/>
                </a:solidFill>
                <a:latin typeface="Aptos"/>
              </a:rPr>
              <a:t>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3544" y="2688336"/>
            <a:ext cx="4837176" cy="42062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93247"/>
                </a:solidFill>
                <a:latin typeface="Aptos"/>
              </a:rPr>
              <a:t>Abre el archivo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3544" y="3054096"/>
            <a:ext cx="4837176" cy="393191"/>
          </a:xfrm>
          <a:prstGeom prst="rect">
            <a:avLst/>
          </a:prstGeom>
          <a:noFill/>
        </p:spPr>
        <p:txBody>
          <a:bodyPr wrap="square" lIns="27432" rIns="27432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>En PowerPoint o LibreOffice Impress.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91072" y="2176272"/>
            <a:ext cx="5184648" cy="1353312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91072" y="2176272"/>
            <a:ext cx="68580" cy="1353312"/>
          </a:xfrm>
          <a:prstGeom prst="rect">
            <a:avLst/>
          </a:prstGeom>
          <a:solidFill>
            <a:srgbClr val="16A0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492240" y="2340864"/>
            <a:ext cx="457200" cy="301752"/>
          </a:xfrm>
          <a:prstGeom prst="roundRect">
            <a:avLst>
              <a:gd name="adj" fmla="val 30000"/>
            </a:avLst>
          </a:prstGeom>
          <a:solidFill>
            <a:srgbClr val="EA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65392" y="2340864"/>
            <a:ext cx="310896" cy="3017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6A085"/>
                </a:solidFill>
                <a:latin typeface="Aptos"/>
              </a:rPr>
              <a:t>02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64808" y="2688336"/>
            <a:ext cx="4837176" cy="42062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93247"/>
                </a:solidFill>
                <a:latin typeface="Aptos"/>
              </a:rPr>
              <a:t>Elige tu modelo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64808" y="3054096"/>
            <a:ext cx="4837176" cy="393191"/>
          </a:xfrm>
          <a:prstGeom prst="rect">
            <a:avLst/>
          </a:prstGeom>
          <a:noFill/>
        </p:spPr>
        <p:txBody>
          <a:bodyPr wrap="square" lIns="27432" rIns="27432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>Duplica la diapositiva y borra las demás.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49808" y="3776472"/>
            <a:ext cx="5184648" cy="1353312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49808" y="3776472"/>
            <a:ext cx="68580" cy="1353312"/>
          </a:xfrm>
          <a:prstGeom prst="rect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950976" y="3941063"/>
            <a:ext cx="457200" cy="301752"/>
          </a:xfrm>
          <a:prstGeom prst="roundRect">
            <a:avLst>
              <a:gd name="adj" fmla="val 30000"/>
            </a:avLst>
          </a:prstGeom>
          <a:solidFill>
            <a:srgbClr val="EA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4128" y="3941063"/>
            <a:ext cx="310896" cy="3017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7654B2"/>
                </a:solidFill>
                <a:latin typeface="Aptos"/>
              </a:rPr>
              <a:t>03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3544" y="4288536"/>
            <a:ext cx="4837176" cy="42062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93247"/>
                </a:solidFill>
                <a:latin typeface="Aptos"/>
              </a:rPr>
              <a:t>Edita los elementos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3544" y="4654296"/>
            <a:ext cx="4837176" cy="393191"/>
          </a:xfrm>
          <a:prstGeom prst="rect">
            <a:avLst/>
          </a:prstGeom>
          <a:noFill/>
        </p:spPr>
        <p:txBody>
          <a:bodyPr wrap="square" lIns="27432" rIns="27432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>Selecciona cada texto, forma o conector.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91072" y="3776472"/>
            <a:ext cx="5184648" cy="1353312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291072" y="3776472"/>
            <a:ext cx="68580" cy="1353312"/>
          </a:xfrm>
          <a:prstGeom prst="rect">
            <a:avLst/>
          </a:prstGeom>
          <a:solidFill>
            <a:srgbClr val="F19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6492240" y="3941063"/>
            <a:ext cx="457200" cy="301752"/>
          </a:xfrm>
          <a:prstGeom prst="roundRect">
            <a:avLst>
              <a:gd name="adj" fmla="val 30000"/>
            </a:avLst>
          </a:prstGeom>
          <a:solidFill>
            <a:srgbClr val="EA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65392" y="3941063"/>
            <a:ext cx="310896" cy="3017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19A52"/>
                </a:solidFill>
                <a:latin typeface="Aptos"/>
              </a:rPr>
              <a:t>04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64808" y="4288536"/>
            <a:ext cx="4837176" cy="42062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93247"/>
                </a:solidFill>
                <a:latin typeface="Aptos"/>
              </a:rPr>
              <a:t>Guarda o presenta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64808" y="4654296"/>
            <a:ext cx="4837176" cy="393191"/>
          </a:xfrm>
          <a:prstGeom prst="rect">
            <a:avLst/>
          </a:prstGeom>
          <a:noFill/>
        </p:spPr>
        <p:txBody>
          <a:bodyPr wrap="square" lIns="27432" rIns="27432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>Exporta como PDF cuando termines.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0352" y="301752"/>
            <a:ext cx="2377440" cy="347472"/>
          </a:xfrm>
          <a:prstGeom prst="roundRect">
            <a:avLst>
              <a:gd name="adj" fmla="val 30000"/>
            </a:avLst>
          </a:prstGeom>
          <a:solidFill>
            <a:srgbClr val="ED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3503" y="301752"/>
            <a:ext cx="2231136" cy="34747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7654B2"/>
                </a:solidFill>
                <a:latin typeface="Aptos"/>
              </a:rPr>
              <a:t>MODELO 01 · 100 % EDITABLE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822960"/>
            <a:ext cx="11155680" cy="5303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93247"/>
                </a:solidFill>
                <a:latin typeface="Aptos"/>
              </a:rPr>
              <a:t>Mapa radial de ideas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784" y="1408176"/>
            <a:ext cx="1088136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Tema principal y cinco conceptos relacionados.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57784" y="6355080"/>
            <a:ext cx="11055096" cy="0"/>
          </a:xfrm>
          <a:prstGeom prst="line">
            <a:avLst/>
          </a:prstGeom>
          <a:ln w="12700">
            <a:solidFill>
              <a:srgbClr val="DCE6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85216" y="6437376"/>
            <a:ext cx="8961120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F7183"/>
                </a:solidFill>
                <a:latin typeface="Aptos"/>
              </a:rPr>
              <a:t>Cambia textos, colores, fechas y figuras directamente en PowerPoint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96144" y="6437376"/>
            <a:ext cx="1271016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7654B2"/>
                </a:solidFill>
                <a:latin typeface="Aptos"/>
              </a:rPr>
              <a:t>16:9 · PPTX</a:t>
            </a:r>
          </a:p>
        </p:txBody>
      </p:sp>
      <p:sp>
        <p:nvSpPr>
          <p:cNvPr id="11" name="Oval 10"/>
          <p:cNvSpPr/>
          <p:nvPr/>
        </p:nvSpPr>
        <p:spPr>
          <a:xfrm>
            <a:off x="5230368" y="3118104"/>
            <a:ext cx="1737360" cy="1737360"/>
          </a:xfrm>
          <a:prstGeom prst="ellipse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76672" y="3602736"/>
            <a:ext cx="1444752" cy="7589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FFFFFF"/>
                </a:solidFill>
                <a:latin typeface="Aptos"/>
              </a:rPr>
              <a:t>TEMA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FFFFFF"/>
                </a:solidFill>
                <a:latin typeface="Aptos"/>
              </a:rPr>
              <a:t>CENTRAL</a:t>
            </a:r>
          </a:p>
        </p:txBody>
      </p:sp>
      <p:cxnSp>
        <p:nvCxnSpPr>
          <p:cNvPr id="13" name="Connector 12"/>
          <p:cNvCxnSpPr/>
          <p:nvPr/>
        </p:nvCxnSpPr>
        <p:spPr>
          <a:xfrm flipH="1" flipV="1">
            <a:off x="2852928" y="2468880"/>
            <a:ext cx="3246120" cy="1517904"/>
          </a:xfrm>
          <a:prstGeom prst="line">
            <a:avLst/>
          </a:prstGeom>
          <a:ln w="38100">
            <a:solidFill>
              <a:srgbClr val="B8C8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1956816" y="2167128"/>
            <a:ext cx="1792224" cy="640080"/>
          </a:xfrm>
          <a:prstGeom prst="roundRect">
            <a:avLst>
              <a:gd name="adj" fmla="val 25000"/>
            </a:avLst>
          </a:prstGeom>
          <a:solidFill>
            <a:srgbClr val="EDF5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011680" y="2295144"/>
            <a:ext cx="1682496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93247"/>
                </a:solidFill>
                <a:latin typeface="Aptos"/>
              </a:rPr>
              <a:t>Idea 1</a:t>
            </a:r>
          </a:p>
        </p:txBody>
      </p:sp>
      <p:cxnSp>
        <p:nvCxnSpPr>
          <p:cNvPr id="16" name="Connector 15"/>
          <p:cNvCxnSpPr/>
          <p:nvPr/>
        </p:nvCxnSpPr>
        <p:spPr>
          <a:xfrm flipH="1" flipV="1">
            <a:off x="6080760" y="2258568"/>
            <a:ext cx="18288" cy="1728216"/>
          </a:xfrm>
          <a:prstGeom prst="line">
            <a:avLst/>
          </a:prstGeom>
          <a:ln w="38100">
            <a:solidFill>
              <a:srgbClr val="B8C8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5184648" y="1956816"/>
            <a:ext cx="1792224" cy="640080"/>
          </a:xfrm>
          <a:prstGeom prst="roundRect">
            <a:avLst>
              <a:gd name="adj" fmla="val 25000"/>
            </a:avLst>
          </a:prstGeom>
          <a:solidFill>
            <a:srgbClr val="E7F5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39512" y="2084832"/>
            <a:ext cx="1682496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93247"/>
                </a:solidFill>
                <a:latin typeface="Aptos"/>
              </a:rPr>
              <a:t>Idea 2</a:t>
            </a:r>
          </a:p>
        </p:txBody>
      </p:sp>
      <p:cxnSp>
        <p:nvCxnSpPr>
          <p:cNvPr id="19" name="Connector 18"/>
          <p:cNvCxnSpPr/>
          <p:nvPr/>
        </p:nvCxnSpPr>
        <p:spPr>
          <a:xfrm flipV="1">
            <a:off x="6099048" y="2459736"/>
            <a:ext cx="3236976" cy="1527048"/>
          </a:xfrm>
          <a:prstGeom prst="line">
            <a:avLst/>
          </a:prstGeom>
          <a:ln w="38100">
            <a:solidFill>
              <a:srgbClr val="B8C8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8439912" y="2157984"/>
            <a:ext cx="1792224" cy="640080"/>
          </a:xfrm>
          <a:prstGeom prst="roundRect">
            <a:avLst>
              <a:gd name="adj" fmla="val 25000"/>
            </a:avLst>
          </a:prstGeom>
          <a:solidFill>
            <a:srgbClr val="FFF3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94776" y="2286000"/>
            <a:ext cx="1682496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93247"/>
                </a:solidFill>
                <a:latin typeface="Aptos"/>
              </a:rPr>
              <a:t>Idea 3</a:t>
            </a:r>
          </a:p>
        </p:txBody>
      </p:sp>
      <p:cxnSp>
        <p:nvCxnSpPr>
          <p:cNvPr id="22" name="Connector 21"/>
          <p:cNvCxnSpPr/>
          <p:nvPr/>
        </p:nvCxnSpPr>
        <p:spPr>
          <a:xfrm flipH="1">
            <a:off x="3200400" y="3986784"/>
            <a:ext cx="2898648" cy="1463040"/>
          </a:xfrm>
          <a:prstGeom prst="line">
            <a:avLst/>
          </a:prstGeom>
          <a:ln w="38100">
            <a:solidFill>
              <a:srgbClr val="B8C8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2304288" y="5148072"/>
            <a:ext cx="1792224" cy="640080"/>
          </a:xfrm>
          <a:prstGeom prst="roundRect">
            <a:avLst>
              <a:gd name="adj" fmla="val 25000"/>
            </a:avLst>
          </a:prstGeom>
          <a:solidFill>
            <a:srgbClr val="F1EC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359152" y="5276088"/>
            <a:ext cx="1682496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93247"/>
                </a:solidFill>
                <a:latin typeface="Aptos"/>
              </a:rPr>
              <a:t>Idea 4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099048" y="3986784"/>
            <a:ext cx="3044952" cy="1463040"/>
          </a:xfrm>
          <a:prstGeom prst="line">
            <a:avLst/>
          </a:prstGeom>
          <a:ln w="38100">
            <a:solidFill>
              <a:srgbClr val="B8C8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8247888" y="5148072"/>
            <a:ext cx="1792224" cy="640080"/>
          </a:xfrm>
          <a:prstGeom prst="roundRect">
            <a:avLst>
              <a:gd name="adj" fmla="val 25000"/>
            </a:avLst>
          </a:prstGeom>
          <a:solidFill>
            <a:srgbClr val="FAE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302752" y="5276088"/>
            <a:ext cx="1682496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93247"/>
                </a:solidFill>
                <a:latin typeface="Aptos"/>
              </a:rPr>
              <a:t>Idea 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0352" y="301752"/>
            <a:ext cx="2377440" cy="347472"/>
          </a:xfrm>
          <a:prstGeom prst="roundRect">
            <a:avLst>
              <a:gd name="adj" fmla="val 30000"/>
            </a:avLst>
          </a:prstGeom>
          <a:solidFill>
            <a:srgbClr val="ED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3503" y="301752"/>
            <a:ext cx="2231136" cy="34747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2B7CBE"/>
                </a:solidFill>
                <a:latin typeface="Aptos"/>
              </a:rPr>
              <a:t>MODELO 02 · 100 % EDITABLE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822960"/>
            <a:ext cx="11155680" cy="5303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93247"/>
                </a:solidFill>
                <a:latin typeface="Aptos"/>
              </a:rPr>
              <a:t>Mapa conceptual jerárquico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784" y="1408176"/>
            <a:ext cx="1088136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De lo general a lo específico: 1, 3 y 6 niveles.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57784" y="6355080"/>
            <a:ext cx="11055096" cy="0"/>
          </a:xfrm>
          <a:prstGeom prst="line">
            <a:avLst/>
          </a:prstGeom>
          <a:ln w="12700">
            <a:solidFill>
              <a:srgbClr val="DCE6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85216" y="6437376"/>
            <a:ext cx="8961120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F7183"/>
                </a:solidFill>
                <a:latin typeface="Aptos"/>
              </a:rPr>
              <a:t>Cambia textos, colores, fechas y figuras directamente en PowerPoint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96144" y="6437376"/>
            <a:ext cx="1271016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B7CBE"/>
                </a:solidFill>
                <a:latin typeface="Aptos"/>
              </a:rPr>
              <a:t>16:9 · PPTX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645152" y="1975104"/>
            <a:ext cx="2889504" cy="658368"/>
          </a:xfrm>
          <a:prstGeom prst="roundRect">
            <a:avLst>
              <a:gd name="adj" fmla="val 25000"/>
            </a:avLst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54880" y="2103120"/>
            <a:ext cx="2670048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Aptos"/>
              </a:rPr>
              <a:t>IDEA PRINCIPAL</a:t>
            </a:r>
          </a:p>
        </p:txBody>
      </p:sp>
      <p:cxnSp>
        <p:nvCxnSpPr>
          <p:cNvPr id="13" name="Connector 12"/>
          <p:cNvCxnSpPr/>
          <p:nvPr/>
        </p:nvCxnSpPr>
        <p:spPr>
          <a:xfrm flipH="1">
            <a:off x="2331720" y="2633472"/>
            <a:ext cx="3758184" cy="667512"/>
          </a:xfrm>
          <a:prstGeom prst="line">
            <a:avLst/>
          </a:prstGeom>
          <a:ln w="25400">
            <a:solidFill>
              <a:srgbClr val="9DBE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1143000" y="3300984"/>
            <a:ext cx="2395728" cy="630936"/>
          </a:xfrm>
          <a:prstGeom prst="roundRect">
            <a:avLst>
              <a:gd name="adj" fmla="val 16000"/>
            </a:avLst>
          </a:prstGeom>
          <a:solidFill>
            <a:srgbClr val="E9F4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307592" y="3429000"/>
            <a:ext cx="2057400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2B7CBE"/>
                </a:solidFill>
                <a:latin typeface="Aptos"/>
              </a:rPr>
              <a:t>Categoría 1</a:t>
            </a:r>
          </a:p>
        </p:txBody>
      </p:sp>
      <p:cxnSp>
        <p:nvCxnSpPr>
          <p:cNvPr id="16" name="Connector 15"/>
          <p:cNvCxnSpPr/>
          <p:nvPr/>
        </p:nvCxnSpPr>
        <p:spPr>
          <a:xfrm flipH="1">
            <a:off x="1728216" y="3931920"/>
            <a:ext cx="603504" cy="777240"/>
          </a:xfrm>
          <a:prstGeom prst="line">
            <a:avLst/>
          </a:prstGeom>
          <a:ln w="25400">
            <a:solidFill>
              <a:srgbClr val="BED3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1143000" y="4709160"/>
            <a:ext cx="1161288" cy="566928"/>
          </a:xfrm>
          <a:prstGeom prst="roundRect">
            <a:avLst>
              <a:gd name="adj" fmla="val 17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79576" y="4837176"/>
            <a:ext cx="1097280" cy="27432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93247"/>
                </a:solidFill>
                <a:latin typeface="Aptos"/>
              </a:rPr>
              <a:t>Detalle 1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2331720" y="3931920"/>
            <a:ext cx="630936" cy="777240"/>
          </a:xfrm>
          <a:prstGeom prst="line">
            <a:avLst/>
          </a:prstGeom>
          <a:ln w="25400">
            <a:solidFill>
              <a:srgbClr val="BED3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2377440" y="4709160"/>
            <a:ext cx="1161288" cy="566928"/>
          </a:xfrm>
          <a:prstGeom prst="roundRect">
            <a:avLst>
              <a:gd name="adj" fmla="val 17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414016" y="4837176"/>
            <a:ext cx="1097280" cy="27432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93247"/>
                </a:solidFill>
                <a:latin typeface="Aptos"/>
              </a:rPr>
              <a:t>Detalle 2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6089904" y="2633472"/>
            <a:ext cx="246888" cy="667512"/>
          </a:xfrm>
          <a:prstGeom prst="line">
            <a:avLst/>
          </a:prstGeom>
          <a:ln w="25400">
            <a:solidFill>
              <a:srgbClr val="9DBE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5148072" y="3300984"/>
            <a:ext cx="2395728" cy="630936"/>
          </a:xfrm>
          <a:prstGeom prst="roundRect">
            <a:avLst>
              <a:gd name="adj" fmla="val 16000"/>
            </a:avLst>
          </a:prstGeom>
          <a:solidFill>
            <a:srgbClr val="E9F4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312664" y="3429000"/>
            <a:ext cx="2057400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2B7CBE"/>
                </a:solidFill>
                <a:latin typeface="Aptos"/>
              </a:rPr>
              <a:t>Categoría 2</a:t>
            </a:r>
          </a:p>
        </p:txBody>
      </p:sp>
      <p:cxnSp>
        <p:nvCxnSpPr>
          <p:cNvPr id="25" name="Connector 24"/>
          <p:cNvCxnSpPr/>
          <p:nvPr/>
        </p:nvCxnSpPr>
        <p:spPr>
          <a:xfrm flipH="1">
            <a:off x="5733288" y="3931920"/>
            <a:ext cx="603504" cy="777240"/>
          </a:xfrm>
          <a:prstGeom prst="line">
            <a:avLst/>
          </a:prstGeom>
          <a:ln w="25400">
            <a:solidFill>
              <a:srgbClr val="BED3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5148072" y="4709160"/>
            <a:ext cx="1161288" cy="566928"/>
          </a:xfrm>
          <a:prstGeom prst="roundRect">
            <a:avLst>
              <a:gd name="adj" fmla="val 17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184648" y="4837176"/>
            <a:ext cx="1097280" cy="27432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93247"/>
                </a:solidFill>
                <a:latin typeface="Aptos"/>
              </a:rPr>
              <a:t>Detalle 1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6336792" y="3931920"/>
            <a:ext cx="630936" cy="777240"/>
          </a:xfrm>
          <a:prstGeom prst="line">
            <a:avLst/>
          </a:prstGeom>
          <a:ln w="25400">
            <a:solidFill>
              <a:srgbClr val="BED3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6382512" y="4709160"/>
            <a:ext cx="1161288" cy="566928"/>
          </a:xfrm>
          <a:prstGeom prst="roundRect">
            <a:avLst>
              <a:gd name="adj" fmla="val 17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4837176"/>
            <a:ext cx="1097280" cy="27432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93247"/>
                </a:solidFill>
                <a:latin typeface="Aptos"/>
              </a:rPr>
              <a:t>Detalle 2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6089904" y="2633472"/>
            <a:ext cx="4251960" cy="667512"/>
          </a:xfrm>
          <a:prstGeom prst="line">
            <a:avLst/>
          </a:prstGeom>
          <a:ln w="25400">
            <a:solidFill>
              <a:srgbClr val="9DBE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9153144" y="3300984"/>
            <a:ext cx="2395728" cy="630936"/>
          </a:xfrm>
          <a:prstGeom prst="roundRect">
            <a:avLst>
              <a:gd name="adj" fmla="val 16000"/>
            </a:avLst>
          </a:prstGeom>
          <a:solidFill>
            <a:srgbClr val="E9F4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317736" y="3429000"/>
            <a:ext cx="2057400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2B7CBE"/>
                </a:solidFill>
                <a:latin typeface="Aptos"/>
              </a:rPr>
              <a:t>Categoría 3</a:t>
            </a:r>
          </a:p>
        </p:txBody>
      </p:sp>
      <p:cxnSp>
        <p:nvCxnSpPr>
          <p:cNvPr id="34" name="Connector 33"/>
          <p:cNvCxnSpPr/>
          <p:nvPr/>
        </p:nvCxnSpPr>
        <p:spPr>
          <a:xfrm flipH="1">
            <a:off x="9738360" y="3931920"/>
            <a:ext cx="603504" cy="777240"/>
          </a:xfrm>
          <a:prstGeom prst="line">
            <a:avLst/>
          </a:prstGeom>
          <a:ln w="25400">
            <a:solidFill>
              <a:srgbClr val="BED3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9153144" y="4709160"/>
            <a:ext cx="1161288" cy="566928"/>
          </a:xfrm>
          <a:prstGeom prst="roundRect">
            <a:avLst>
              <a:gd name="adj" fmla="val 17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189719" y="4837176"/>
            <a:ext cx="1097280" cy="27432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93247"/>
                </a:solidFill>
                <a:latin typeface="Aptos"/>
              </a:rPr>
              <a:t>Detalle 1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10341864" y="3931920"/>
            <a:ext cx="630936" cy="777240"/>
          </a:xfrm>
          <a:prstGeom prst="line">
            <a:avLst/>
          </a:prstGeom>
          <a:ln w="25400">
            <a:solidFill>
              <a:srgbClr val="BED3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10387584" y="4709160"/>
            <a:ext cx="1161288" cy="566928"/>
          </a:xfrm>
          <a:prstGeom prst="roundRect">
            <a:avLst>
              <a:gd name="adj" fmla="val 17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0424159" y="4837176"/>
            <a:ext cx="1097280" cy="27432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93247"/>
                </a:solidFill>
                <a:latin typeface="Aptos"/>
              </a:rPr>
              <a:t>Detalle 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6A0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0352" y="301752"/>
            <a:ext cx="2377440" cy="347472"/>
          </a:xfrm>
          <a:prstGeom prst="roundRect">
            <a:avLst>
              <a:gd name="adj" fmla="val 30000"/>
            </a:avLst>
          </a:prstGeom>
          <a:solidFill>
            <a:srgbClr val="ED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3503" y="301752"/>
            <a:ext cx="2231136" cy="34747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16A085"/>
                </a:solidFill>
                <a:latin typeface="Aptos"/>
              </a:rPr>
              <a:t>MODELO 03 · 100 % EDITABLE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822960"/>
            <a:ext cx="11155680" cy="5303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93247"/>
                </a:solidFill>
                <a:latin typeface="Aptos"/>
              </a:rPr>
              <a:t>Comparación de conceptos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784" y="1408176"/>
            <a:ext cx="1088136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Similitudes, diferencias y aplicaciones.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57784" y="6355080"/>
            <a:ext cx="11055096" cy="0"/>
          </a:xfrm>
          <a:prstGeom prst="line">
            <a:avLst/>
          </a:prstGeom>
          <a:ln w="12700">
            <a:solidFill>
              <a:srgbClr val="DCE6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85216" y="6437376"/>
            <a:ext cx="8961120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F7183"/>
                </a:solidFill>
                <a:latin typeface="Aptos"/>
              </a:rPr>
              <a:t>Cambia textos, colores, fechas y figuras directamente en PowerPoint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96144" y="6437376"/>
            <a:ext cx="1271016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6A085"/>
                </a:solidFill>
                <a:latin typeface="Aptos"/>
              </a:rPr>
              <a:t>16:9 · PPTX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68680" y="2340864"/>
            <a:ext cx="2980944" cy="2542032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68680" y="2340864"/>
            <a:ext cx="2980944" cy="594360"/>
          </a:xfrm>
          <a:prstGeom prst="roundRect">
            <a:avLst>
              <a:gd name="adj" fmla="val 13000"/>
            </a:avLst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88136" y="2468880"/>
            <a:ext cx="2514600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Aptos"/>
              </a:rPr>
              <a:t>CONCEPTO 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4712" y="3364992"/>
            <a:ext cx="2468880" cy="10241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93247"/>
                </a:solidFill>
                <a:latin typeface="Aptos"/>
              </a:rPr>
              <a:t>Característica principal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93247"/>
                </a:solidFill>
                <a:latin typeface="Aptos"/>
              </a:rPr>
              <a:t>Ejemplo y aplicación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626864" y="2340864"/>
            <a:ext cx="2980944" cy="2542032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4626864" y="2340864"/>
            <a:ext cx="2980944" cy="594360"/>
          </a:xfrm>
          <a:prstGeom prst="roundRect">
            <a:avLst>
              <a:gd name="adj" fmla="val 13000"/>
            </a:avLst>
          </a:prstGeom>
          <a:solidFill>
            <a:srgbClr val="16A0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846320" y="2468880"/>
            <a:ext cx="2514600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Aptos"/>
              </a:rPr>
              <a:t>EN COMÚN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82896" y="3364992"/>
            <a:ext cx="2468880" cy="10241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93247"/>
                </a:solidFill>
                <a:latin typeface="Aptos"/>
              </a:rPr>
              <a:t>Similitudes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93247"/>
                </a:solidFill>
                <a:latin typeface="Aptos"/>
              </a:rPr>
              <a:t>Relaciones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385048" y="2340864"/>
            <a:ext cx="2980944" cy="2542032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385048" y="2340864"/>
            <a:ext cx="2980944" cy="594360"/>
          </a:xfrm>
          <a:prstGeom prst="roundRect">
            <a:avLst>
              <a:gd name="adj" fmla="val 13000"/>
            </a:avLst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604504" y="2468880"/>
            <a:ext cx="2514600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Aptos"/>
              </a:rPr>
              <a:t>CONCEPTO 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41080" y="3364992"/>
            <a:ext cx="2468880" cy="10241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93247"/>
                </a:solidFill>
                <a:latin typeface="Aptos"/>
              </a:rPr>
              <a:t>Característica principal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193247"/>
                </a:solidFill>
                <a:latin typeface="Aptos"/>
              </a:rPr>
              <a:t>Ejemplo y aplicación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3858768" y="3675887"/>
            <a:ext cx="768096" cy="0"/>
          </a:xfrm>
          <a:prstGeom prst="line">
            <a:avLst/>
          </a:prstGeom>
          <a:ln w="38100">
            <a:solidFill>
              <a:srgbClr val="16A0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7607808" y="3675887"/>
            <a:ext cx="777240" cy="0"/>
          </a:xfrm>
          <a:prstGeom prst="line">
            <a:avLst/>
          </a:prstGeom>
          <a:ln w="38100">
            <a:solidFill>
              <a:srgbClr val="16A0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F19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0352" y="301752"/>
            <a:ext cx="2377440" cy="347472"/>
          </a:xfrm>
          <a:prstGeom prst="roundRect">
            <a:avLst>
              <a:gd name="adj" fmla="val 30000"/>
            </a:avLst>
          </a:prstGeom>
          <a:solidFill>
            <a:srgbClr val="ED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3503" y="301752"/>
            <a:ext cx="2231136" cy="34747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19A52"/>
                </a:solidFill>
                <a:latin typeface="Aptos"/>
              </a:rPr>
              <a:t>MODELO 04 · 100 % EDITABLE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822960"/>
            <a:ext cx="11155680" cy="5303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93247"/>
                </a:solidFill>
                <a:latin typeface="Aptos"/>
              </a:rPr>
              <a:t>Mapa de causas y consecuencias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784" y="1408176"/>
            <a:ext cx="1088136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Analiza un problema y sus efectos.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57784" y="6355080"/>
            <a:ext cx="11055096" cy="0"/>
          </a:xfrm>
          <a:prstGeom prst="line">
            <a:avLst/>
          </a:prstGeom>
          <a:ln w="12700">
            <a:solidFill>
              <a:srgbClr val="DCE6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85216" y="6437376"/>
            <a:ext cx="8961120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F7183"/>
                </a:solidFill>
                <a:latin typeface="Aptos"/>
              </a:rPr>
              <a:t>Cambia textos, colores, fechas y figuras directamente en PowerPoint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96144" y="6437376"/>
            <a:ext cx="1271016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19A52"/>
                </a:solidFill>
                <a:latin typeface="Aptos"/>
              </a:rPr>
              <a:t>16:9 · PPTX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782312" y="3172968"/>
            <a:ext cx="2651760" cy="1188720"/>
          </a:xfrm>
          <a:prstGeom prst="roundRect">
            <a:avLst>
              <a:gd name="adj" fmla="val 19000"/>
            </a:avLst>
          </a:prstGeom>
          <a:solidFill>
            <a:srgbClr val="F19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919472" y="3346704"/>
            <a:ext cx="2386584" cy="82296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Aptos"/>
              </a:rPr>
              <a:t>PROBLEMA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FFFFFF"/>
                </a:solidFill>
                <a:latin typeface="Aptos"/>
              </a:rPr>
              <a:t>PRINCIPAL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" y="2258568"/>
            <a:ext cx="2999232" cy="804672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4672" y="2258568"/>
            <a:ext cx="68580" cy="804672"/>
          </a:xfrm>
          <a:prstGeom prst="rect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78408" y="2478024"/>
            <a:ext cx="2651760" cy="42062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93247"/>
                </a:solidFill>
                <a:latin typeface="Aptos"/>
              </a:rPr>
              <a:t>Causa 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78408" y="2990088"/>
            <a:ext cx="2651760" cy="0"/>
          </a:xfrm>
          <a:prstGeom prst="rect">
            <a:avLst/>
          </a:prstGeom>
          <a:noFill/>
        </p:spPr>
        <p:txBody>
          <a:bodyPr wrap="square" lIns="27432" rIns="27432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/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803904" y="2624328"/>
            <a:ext cx="978408" cy="1133856"/>
          </a:xfrm>
          <a:prstGeom prst="line">
            <a:avLst/>
          </a:prstGeom>
          <a:ln w="38100">
            <a:solidFill>
              <a:srgbClr val="92BD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804672" y="3419856"/>
            <a:ext cx="2999232" cy="804672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4672" y="3419856"/>
            <a:ext cx="68580" cy="804672"/>
          </a:xfrm>
          <a:prstGeom prst="rect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78408" y="3639312"/>
            <a:ext cx="2651760" cy="42062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93247"/>
                </a:solidFill>
                <a:latin typeface="Aptos"/>
              </a:rPr>
              <a:t>Causa 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8408" y="4151376"/>
            <a:ext cx="2651760" cy="0"/>
          </a:xfrm>
          <a:prstGeom prst="rect">
            <a:avLst/>
          </a:prstGeom>
          <a:noFill/>
        </p:spPr>
        <p:txBody>
          <a:bodyPr wrap="square" lIns="27432" rIns="27432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/>
            </a:r>
          </a:p>
        </p:txBody>
      </p:sp>
      <p:cxnSp>
        <p:nvCxnSpPr>
          <p:cNvPr id="22" name="Connector 21"/>
          <p:cNvCxnSpPr/>
          <p:nvPr/>
        </p:nvCxnSpPr>
        <p:spPr>
          <a:xfrm flipV="1">
            <a:off x="3803904" y="3758184"/>
            <a:ext cx="978408" cy="27432"/>
          </a:xfrm>
          <a:prstGeom prst="line">
            <a:avLst/>
          </a:prstGeom>
          <a:ln w="38100">
            <a:solidFill>
              <a:srgbClr val="92BD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804672" y="4599432"/>
            <a:ext cx="2999232" cy="804672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04672" y="4599432"/>
            <a:ext cx="68580" cy="804672"/>
          </a:xfrm>
          <a:prstGeom prst="rect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78408" y="4818888"/>
            <a:ext cx="2651760" cy="42062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93247"/>
                </a:solidFill>
                <a:latin typeface="Aptos"/>
              </a:rPr>
              <a:t>Causa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8408" y="5330952"/>
            <a:ext cx="2651760" cy="0"/>
          </a:xfrm>
          <a:prstGeom prst="rect">
            <a:avLst/>
          </a:prstGeom>
          <a:noFill/>
        </p:spPr>
        <p:txBody>
          <a:bodyPr wrap="square" lIns="27432" rIns="27432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/>
            </a:r>
          </a:p>
        </p:txBody>
      </p:sp>
      <p:cxnSp>
        <p:nvCxnSpPr>
          <p:cNvPr id="27" name="Connector 26"/>
          <p:cNvCxnSpPr/>
          <p:nvPr/>
        </p:nvCxnSpPr>
        <p:spPr>
          <a:xfrm flipV="1">
            <a:off x="3803904" y="3758184"/>
            <a:ext cx="978408" cy="1207008"/>
          </a:xfrm>
          <a:prstGeom prst="line">
            <a:avLst/>
          </a:prstGeom>
          <a:ln w="38100">
            <a:solidFill>
              <a:srgbClr val="92BD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8385048" y="2258568"/>
            <a:ext cx="2980944" cy="804672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385048" y="2258568"/>
            <a:ext cx="68580" cy="804672"/>
          </a:xfrm>
          <a:prstGeom prst="rect">
            <a:avLst/>
          </a:prstGeom>
          <a:solidFill>
            <a:srgbClr val="16A0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558784" y="2478024"/>
            <a:ext cx="2633472" cy="42062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93247"/>
                </a:solidFill>
                <a:latin typeface="Aptos"/>
              </a:rPr>
              <a:t>Efecto 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558784" y="2990088"/>
            <a:ext cx="2633472" cy="0"/>
          </a:xfrm>
          <a:prstGeom prst="rect">
            <a:avLst/>
          </a:prstGeom>
          <a:noFill/>
        </p:spPr>
        <p:txBody>
          <a:bodyPr wrap="square" lIns="27432" rIns="27432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/>
            </a:r>
          </a:p>
        </p:txBody>
      </p:sp>
      <p:cxnSp>
        <p:nvCxnSpPr>
          <p:cNvPr id="32" name="Connector 31"/>
          <p:cNvCxnSpPr/>
          <p:nvPr/>
        </p:nvCxnSpPr>
        <p:spPr>
          <a:xfrm flipV="1">
            <a:off x="7434072" y="2624328"/>
            <a:ext cx="950976" cy="1133856"/>
          </a:xfrm>
          <a:prstGeom prst="line">
            <a:avLst/>
          </a:prstGeom>
          <a:ln w="38100">
            <a:solidFill>
              <a:srgbClr val="A0D1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8385048" y="3419856"/>
            <a:ext cx="2980944" cy="804672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385048" y="3419856"/>
            <a:ext cx="68580" cy="804672"/>
          </a:xfrm>
          <a:prstGeom prst="rect">
            <a:avLst/>
          </a:prstGeom>
          <a:solidFill>
            <a:srgbClr val="16A0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558784" y="3639312"/>
            <a:ext cx="2633472" cy="42062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93247"/>
                </a:solidFill>
                <a:latin typeface="Aptos"/>
              </a:rPr>
              <a:t>Efecto 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58784" y="4151376"/>
            <a:ext cx="2633472" cy="0"/>
          </a:xfrm>
          <a:prstGeom prst="rect">
            <a:avLst/>
          </a:prstGeom>
          <a:noFill/>
        </p:spPr>
        <p:txBody>
          <a:bodyPr wrap="square" lIns="27432" rIns="27432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/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7434072" y="3758184"/>
            <a:ext cx="950976" cy="27432"/>
          </a:xfrm>
          <a:prstGeom prst="line">
            <a:avLst/>
          </a:prstGeom>
          <a:ln w="38100">
            <a:solidFill>
              <a:srgbClr val="A0D1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8385048" y="4599432"/>
            <a:ext cx="2980944" cy="804672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8385048" y="4599432"/>
            <a:ext cx="68580" cy="804672"/>
          </a:xfrm>
          <a:prstGeom prst="rect">
            <a:avLst/>
          </a:prstGeom>
          <a:solidFill>
            <a:srgbClr val="16A0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558784" y="4818888"/>
            <a:ext cx="2633472" cy="42062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93247"/>
                </a:solidFill>
                <a:latin typeface="Aptos"/>
              </a:rPr>
              <a:t>Efecto 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558784" y="5330952"/>
            <a:ext cx="2633472" cy="0"/>
          </a:xfrm>
          <a:prstGeom prst="rect">
            <a:avLst/>
          </a:prstGeom>
          <a:noFill/>
        </p:spPr>
        <p:txBody>
          <a:bodyPr wrap="square" lIns="27432" rIns="27432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/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7434072" y="3758184"/>
            <a:ext cx="950976" cy="1207008"/>
          </a:xfrm>
          <a:prstGeom prst="line">
            <a:avLst/>
          </a:prstGeom>
          <a:ln w="38100">
            <a:solidFill>
              <a:srgbClr val="A0D1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0352" y="301752"/>
            <a:ext cx="2377440" cy="347472"/>
          </a:xfrm>
          <a:prstGeom prst="roundRect">
            <a:avLst>
              <a:gd name="adj" fmla="val 30000"/>
            </a:avLst>
          </a:prstGeom>
          <a:solidFill>
            <a:srgbClr val="ED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3503" y="301752"/>
            <a:ext cx="2231136" cy="34747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7654B2"/>
                </a:solidFill>
                <a:latin typeface="Aptos"/>
              </a:rPr>
              <a:t>MODELO 05 · 100 % EDITABLE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822960"/>
            <a:ext cx="11155680" cy="5303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93247"/>
                </a:solidFill>
                <a:latin typeface="Aptos"/>
              </a:rPr>
              <a:t>Mapa mental de cuatro ramas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784" y="1408176"/>
            <a:ext cx="1088136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Organiza grandes ideas con subtemas.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57784" y="6355080"/>
            <a:ext cx="11055096" cy="0"/>
          </a:xfrm>
          <a:prstGeom prst="line">
            <a:avLst/>
          </a:prstGeom>
          <a:ln w="12700">
            <a:solidFill>
              <a:srgbClr val="DCE6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85216" y="6437376"/>
            <a:ext cx="8961120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F7183"/>
                </a:solidFill>
                <a:latin typeface="Aptos"/>
              </a:rPr>
              <a:t>Cambia textos, colores, fechas y figuras directamente en PowerPoint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96144" y="6437376"/>
            <a:ext cx="1271016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7654B2"/>
                </a:solidFill>
                <a:latin typeface="Aptos"/>
              </a:rPr>
              <a:t>16:9 · PPTX</a:t>
            </a:r>
          </a:p>
        </p:txBody>
      </p:sp>
      <p:sp>
        <p:nvSpPr>
          <p:cNvPr id="11" name="Oval 10"/>
          <p:cNvSpPr/>
          <p:nvPr/>
        </p:nvSpPr>
        <p:spPr>
          <a:xfrm>
            <a:off x="5221224" y="2962656"/>
            <a:ext cx="1682496" cy="1682496"/>
          </a:xfrm>
          <a:prstGeom prst="ellipse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67528" y="3483864"/>
            <a:ext cx="1380744" cy="6583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Aptos"/>
              </a:rPr>
              <a:t>UNIDAD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Aptos"/>
              </a:rPr>
              <a:t>DE ESTUDIO</a:t>
            </a:r>
          </a:p>
        </p:txBody>
      </p:sp>
      <p:cxnSp>
        <p:nvCxnSpPr>
          <p:cNvPr id="13" name="Connector 12"/>
          <p:cNvCxnSpPr/>
          <p:nvPr/>
        </p:nvCxnSpPr>
        <p:spPr>
          <a:xfrm flipH="1" flipV="1">
            <a:off x="2057400" y="2468880"/>
            <a:ext cx="4005072" cy="1335024"/>
          </a:xfrm>
          <a:prstGeom prst="line">
            <a:avLst/>
          </a:prstGeom>
          <a:ln w="38100">
            <a:solidFill>
              <a:srgbClr val="2B7C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859536" y="2075688"/>
            <a:ext cx="2395728" cy="786384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59536" y="2075688"/>
            <a:ext cx="109728" cy="786384"/>
          </a:xfrm>
          <a:prstGeom prst="rect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24128" y="2139696"/>
            <a:ext cx="2057400" cy="36576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93247"/>
                </a:solidFill>
                <a:latin typeface="Aptos"/>
              </a:rPr>
              <a:t>Definición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24128" y="2532888"/>
            <a:ext cx="2057400" cy="22860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>¿Qué significa?</a:t>
            </a:r>
          </a:p>
        </p:txBody>
      </p:sp>
      <p:cxnSp>
        <p:nvCxnSpPr>
          <p:cNvPr id="18" name="Connector 17"/>
          <p:cNvCxnSpPr/>
          <p:nvPr/>
        </p:nvCxnSpPr>
        <p:spPr>
          <a:xfrm flipV="1">
            <a:off x="6062472" y="2468880"/>
            <a:ext cx="3813048" cy="1335024"/>
          </a:xfrm>
          <a:prstGeom prst="line">
            <a:avLst/>
          </a:prstGeom>
          <a:ln w="38100">
            <a:solidFill>
              <a:srgbClr val="16A0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8677656" y="2075688"/>
            <a:ext cx="2395728" cy="786384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677656" y="2075688"/>
            <a:ext cx="109728" cy="786384"/>
          </a:xfrm>
          <a:prstGeom prst="rect">
            <a:avLst/>
          </a:prstGeom>
          <a:solidFill>
            <a:srgbClr val="16A0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842248" y="2139696"/>
            <a:ext cx="2057400" cy="36576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93247"/>
                </a:solidFill>
                <a:latin typeface="Aptos"/>
              </a:rPr>
              <a:t>Características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42248" y="2532888"/>
            <a:ext cx="2057400" cy="22860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>Aspectos clave</a:t>
            </a:r>
          </a:p>
        </p:txBody>
      </p:sp>
      <p:cxnSp>
        <p:nvCxnSpPr>
          <p:cNvPr id="23" name="Connector 22"/>
          <p:cNvCxnSpPr/>
          <p:nvPr/>
        </p:nvCxnSpPr>
        <p:spPr>
          <a:xfrm flipH="1">
            <a:off x="2057400" y="3803904"/>
            <a:ext cx="4005072" cy="1362456"/>
          </a:xfrm>
          <a:prstGeom prst="line">
            <a:avLst/>
          </a:prstGeom>
          <a:ln w="38100">
            <a:solidFill>
              <a:srgbClr val="F19A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859536" y="4773168"/>
            <a:ext cx="2395728" cy="786384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59536" y="4773168"/>
            <a:ext cx="109728" cy="786384"/>
          </a:xfrm>
          <a:prstGeom prst="rect">
            <a:avLst/>
          </a:prstGeom>
          <a:solidFill>
            <a:srgbClr val="F19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4128" y="4837176"/>
            <a:ext cx="2057400" cy="36576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93247"/>
                </a:solidFill>
                <a:latin typeface="Aptos"/>
              </a:rPr>
              <a:t>Ejemplos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24128" y="5230368"/>
            <a:ext cx="2057400" cy="22860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>Casos reales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6062472" y="3803904"/>
            <a:ext cx="3813048" cy="1362456"/>
          </a:xfrm>
          <a:prstGeom prst="line">
            <a:avLst/>
          </a:prstGeom>
          <a:ln w="38100">
            <a:solidFill>
              <a:srgbClr val="7654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8677656" y="4773168"/>
            <a:ext cx="2395728" cy="786384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677656" y="4773168"/>
            <a:ext cx="109728" cy="786384"/>
          </a:xfrm>
          <a:prstGeom prst="rect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842248" y="4837176"/>
            <a:ext cx="2057400" cy="36576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93247"/>
                </a:solidFill>
                <a:latin typeface="Aptos"/>
              </a:rPr>
              <a:t>Aplicaciones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842248" y="5230368"/>
            <a:ext cx="2057400" cy="22860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>¿Para qué sirve?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0352" y="301752"/>
            <a:ext cx="2377440" cy="347472"/>
          </a:xfrm>
          <a:prstGeom prst="roundRect">
            <a:avLst>
              <a:gd name="adj" fmla="val 30000"/>
            </a:avLst>
          </a:prstGeom>
          <a:solidFill>
            <a:srgbClr val="ED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3503" y="301752"/>
            <a:ext cx="2231136" cy="34747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2B7CBE"/>
                </a:solidFill>
                <a:latin typeface="Aptos"/>
              </a:rPr>
              <a:t>MODELO 06 · 100 % EDITABLE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822960"/>
            <a:ext cx="11155680" cy="5303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93247"/>
                </a:solidFill>
                <a:latin typeface="Aptos"/>
              </a:rPr>
              <a:t>Mapa conceptual secuencial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784" y="1408176"/>
            <a:ext cx="1088136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Pasos enlazados para explicar un procedimiento.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57784" y="6355080"/>
            <a:ext cx="11055096" cy="0"/>
          </a:xfrm>
          <a:prstGeom prst="line">
            <a:avLst/>
          </a:prstGeom>
          <a:ln w="12700">
            <a:solidFill>
              <a:srgbClr val="DCE6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85216" y="6437376"/>
            <a:ext cx="8961120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F7183"/>
                </a:solidFill>
                <a:latin typeface="Aptos"/>
              </a:rPr>
              <a:t>Cambia textos, colores, fechas y figuras directamente en PowerPoint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96144" y="6437376"/>
            <a:ext cx="1271016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B7CBE"/>
                </a:solidFill>
                <a:latin typeface="Aptos"/>
              </a:rPr>
              <a:t>16:9 · PPTX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04088" y="2743200"/>
            <a:ext cx="2624328" cy="1993392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04088" y="2743200"/>
            <a:ext cx="2624328" cy="118872"/>
          </a:xfrm>
          <a:prstGeom prst="rect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773936" y="3044952"/>
            <a:ext cx="493776" cy="493776"/>
          </a:xfrm>
          <a:prstGeom prst="ellipse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792224" y="3127248"/>
            <a:ext cx="457200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6968" y="3657600"/>
            <a:ext cx="2267712" cy="34747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93247"/>
                </a:solidFill>
                <a:latin typeface="Aptos"/>
              </a:rPr>
              <a:t>OBSERVAR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7824" y="4114800"/>
            <a:ext cx="2276856" cy="37490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Detecta una necesidad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328416" y="3685032"/>
            <a:ext cx="265176" cy="0"/>
          </a:xfrm>
          <a:prstGeom prst="line">
            <a:avLst/>
          </a:prstGeom>
          <a:ln w="38100">
            <a:solidFill>
              <a:srgbClr val="2B7C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3593592" y="2743200"/>
            <a:ext cx="2624328" cy="1993392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593592" y="2743200"/>
            <a:ext cx="2624328" cy="118872"/>
          </a:xfrm>
          <a:prstGeom prst="rect">
            <a:avLst/>
          </a:prstGeom>
          <a:solidFill>
            <a:srgbClr val="16A0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4663440" y="3044952"/>
            <a:ext cx="493776" cy="493776"/>
          </a:xfrm>
          <a:prstGeom prst="ellipse">
            <a:avLst/>
          </a:prstGeom>
          <a:solidFill>
            <a:srgbClr val="16A0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681727" y="3127248"/>
            <a:ext cx="457200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76472" y="3657600"/>
            <a:ext cx="2267712" cy="34747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93247"/>
                </a:solidFill>
                <a:latin typeface="Aptos"/>
              </a:rPr>
              <a:t>ANALIZAR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67328" y="4114800"/>
            <a:ext cx="2276856" cy="37490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Identifica las causas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6217920" y="3685032"/>
            <a:ext cx="265176" cy="0"/>
          </a:xfrm>
          <a:prstGeom prst="line">
            <a:avLst/>
          </a:prstGeom>
          <a:ln w="38100">
            <a:solidFill>
              <a:srgbClr val="2B7C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6483096" y="2743200"/>
            <a:ext cx="2624328" cy="1993392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483096" y="2743200"/>
            <a:ext cx="2624328" cy="118872"/>
          </a:xfrm>
          <a:prstGeom prst="rect">
            <a:avLst/>
          </a:prstGeom>
          <a:solidFill>
            <a:srgbClr val="F19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552944" y="3044952"/>
            <a:ext cx="493776" cy="493776"/>
          </a:xfrm>
          <a:prstGeom prst="ellipse">
            <a:avLst/>
          </a:prstGeom>
          <a:solidFill>
            <a:srgbClr val="F19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571231" y="3127248"/>
            <a:ext cx="457200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65976" y="3657600"/>
            <a:ext cx="2267712" cy="34747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93247"/>
                </a:solidFill>
                <a:latin typeface="Aptos"/>
              </a:rPr>
              <a:t>PROBAR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56832" y="4114800"/>
            <a:ext cx="2276856" cy="37490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Selecciona acciones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9107424" y="3685032"/>
            <a:ext cx="265176" cy="0"/>
          </a:xfrm>
          <a:prstGeom prst="line">
            <a:avLst/>
          </a:prstGeom>
          <a:ln w="38100">
            <a:solidFill>
              <a:srgbClr val="2B7C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9372600" y="2743200"/>
            <a:ext cx="2624328" cy="1993392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9372600" y="2743200"/>
            <a:ext cx="2624328" cy="118872"/>
          </a:xfrm>
          <a:prstGeom prst="rect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0442448" y="3044952"/>
            <a:ext cx="493776" cy="493776"/>
          </a:xfrm>
          <a:prstGeom prst="ellipse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0460736" y="3127248"/>
            <a:ext cx="457200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55480" y="3657600"/>
            <a:ext cx="2267712" cy="34747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93247"/>
                </a:solidFill>
                <a:latin typeface="Aptos"/>
              </a:rPr>
              <a:t>REVISAR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46336" y="4114800"/>
            <a:ext cx="2276856" cy="37490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Valora resultados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6A0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0352" y="301752"/>
            <a:ext cx="2377440" cy="347472"/>
          </a:xfrm>
          <a:prstGeom prst="roundRect">
            <a:avLst>
              <a:gd name="adj" fmla="val 30000"/>
            </a:avLst>
          </a:prstGeom>
          <a:solidFill>
            <a:srgbClr val="ED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3503" y="301752"/>
            <a:ext cx="2231136" cy="34747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16A085"/>
                </a:solidFill>
                <a:latin typeface="Aptos"/>
              </a:rPr>
              <a:t>MODELO 07 · 100 % EDITABLE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822960"/>
            <a:ext cx="11155680" cy="5303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93247"/>
                </a:solidFill>
                <a:latin typeface="Aptos"/>
              </a:rPr>
              <a:t>Mapa de un ecosistema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784" y="1408176"/>
            <a:ext cx="1088136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Organiza factores y conexiones del entorno.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57784" y="6355080"/>
            <a:ext cx="11055096" cy="0"/>
          </a:xfrm>
          <a:prstGeom prst="line">
            <a:avLst/>
          </a:prstGeom>
          <a:ln w="12700">
            <a:solidFill>
              <a:srgbClr val="DCE6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85216" y="6437376"/>
            <a:ext cx="8961120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F7183"/>
                </a:solidFill>
                <a:latin typeface="Aptos"/>
              </a:rPr>
              <a:t>Cambia textos, colores, fechas y figuras directamente en PowerPoint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96144" y="6437376"/>
            <a:ext cx="1271016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6A085"/>
                </a:solidFill>
                <a:latin typeface="Aptos"/>
              </a:rPr>
              <a:t>16:9 · PPTX</a:t>
            </a:r>
          </a:p>
        </p:txBody>
      </p:sp>
      <p:sp>
        <p:nvSpPr>
          <p:cNvPr id="11" name="Oval 10"/>
          <p:cNvSpPr/>
          <p:nvPr/>
        </p:nvSpPr>
        <p:spPr>
          <a:xfrm>
            <a:off x="5285232" y="3017520"/>
            <a:ext cx="1591056" cy="1591056"/>
          </a:xfrm>
          <a:prstGeom prst="ellipse">
            <a:avLst/>
          </a:prstGeom>
          <a:solidFill>
            <a:srgbClr val="16A0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85816" y="3685032"/>
            <a:ext cx="1399032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FFFFFF"/>
                </a:solidFill>
                <a:latin typeface="Aptos"/>
              </a:rPr>
              <a:t>ECOSISTEMA</a:t>
            </a:r>
          </a:p>
        </p:txBody>
      </p:sp>
      <p:cxnSp>
        <p:nvCxnSpPr>
          <p:cNvPr id="13" name="Connector 12"/>
          <p:cNvCxnSpPr/>
          <p:nvPr/>
        </p:nvCxnSpPr>
        <p:spPr>
          <a:xfrm flipH="1" flipV="1">
            <a:off x="2788920" y="2514600"/>
            <a:ext cx="3291840" cy="1298448"/>
          </a:xfrm>
          <a:prstGeom prst="line">
            <a:avLst/>
          </a:prstGeom>
          <a:ln w="38100">
            <a:solidFill>
              <a:srgbClr val="A7CA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1810511" y="2203704"/>
            <a:ext cx="1956816" cy="621792"/>
          </a:xfrm>
          <a:prstGeom prst="roundRect">
            <a:avLst>
              <a:gd name="adj" fmla="val 22000"/>
            </a:avLst>
          </a:prstGeom>
          <a:solidFill>
            <a:srgbClr val="E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920239" y="2313432"/>
            <a:ext cx="173736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93247"/>
                </a:solidFill>
                <a:latin typeface="Aptos"/>
              </a:rPr>
              <a:t>Agua</a:t>
            </a:r>
          </a:p>
        </p:txBody>
      </p:sp>
      <p:cxnSp>
        <p:nvCxnSpPr>
          <p:cNvPr id="16" name="Connector 15"/>
          <p:cNvCxnSpPr/>
          <p:nvPr/>
        </p:nvCxnSpPr>
        <p:spPr>
          <a:xfrm flipV="1">
            <a:off x="6080760" y="2212848"/>
            <a:ext cx="0" cy="1600200"/>
          </a:xfrm>
          <a:prstGeom prst="line">
            <a:avLst/>
          </a:prstGeom>
          <a:ln w="38100">
            <a:solidFill>
              <a:srgbClr val="A7CA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5102352" y="1901952"/>
            <a:ext cx="1956816" cy="621792"/>
          </a:xfrm>
          <a:prstGeom prst="roundRect">
            <a:avLst>
              <a:gd name="adj" fmla="val 22000"/>
            </a:avLst>
          </a:prstGeom>
          <a:solidFill>
            <a:srgbClr val="E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12080" y="2011679"/>
            <a:ext cx="173736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93247"/>
                </a:solidFill>
                <a:latin typeface="Aptos"/>
              </a:rPr>
              <a:t>Clima</a:t>
            </a:r>
          </a:p>
        </p:txBody>
      </p:sp>
      <p:cxnSp>
        <p:nvCxnSpPr>
          <p:cNvPr id="19" name="Connector 18"/>
          <p:cNvCxnSpPr/>
          <p:nvPr/>
        </p:nvCxnSpPr>
        <p:spPr>
          <a:xfrm flipV="1">
            <a:off x="6080760" y="2514600"/>
            <a:ext cx="3227832" cy="1298448"/>
          </a:xfrm>
          <a:prstGeom prst="line">
            <a:avLst/>
          </a:prstGeom>
          <a:ln w="38100">
            <a:solidFill>
              <a:srgbClr val="A7CA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8330183" y="2203704"/>
            <a:ext cx="1956816" cy="621792"/>
          </a:xfrm>
          <a:prstGeom prst="roundRect">
            <a:avLst>
              <a:gd name="adj" fmla="val 22000"/>
            </a:avLst>
          </a:prstGeom>
          <a:solidFill>
            <a:srgbClr val="E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39912" y="2313432"/>
            <a:ext cx="173736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93247"/>
                </a:solidFill>
                <a:latin typeface="Aptos"/>
              </a:rPr>
              <a:t>Suelo</a:t>
            </a:r>
          </a:p>
        </p:txBody>
      </p:sp>
      <p:cxnSp>
        <p:nvCxnSpPr>
          <p:cNvPr id="22" name="Connector 21"/>
          <p:cNvCxnSpPr/>
          <p:nvPr/>
        </p:nvCxnSpPr>
        <p:spPr>
          <a:xfrm flipH="1">
            <a:off x="2788920" y="3813048"/>
            <a:ext cx="3291840" cy="1490472"/>
          </a:xfrm>
          <a:prstGeom prst="line">
            <a:avLst/>
          </a:prstGeom>
          <a:ln w="38100">
            <a:solidFill>
              <a:srgbClr val="A7CA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1810511" y="4992624"/>
            <a:ext cx="1956816" cy="621792"/>
          </a:xfrm>
          <a:prstGeom prst="roundRect">
            <a:avLst>
              <a:gd name="adj" fmla="val 22000"/>
            </a:avLst>
          </a:prstGeom>
          <a:solidFill>
            <a:srgbClr val="E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920239" y="5102352"/>
            <a:ext cx="173736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93247"/>
                </a:solidFill>
                <a:latin typeface="Aptos"/>
              </a:rPr>
              <a:t>Seres vivos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080760" y="3813048"/>
            <a:ext cx="3227832" cy="1490472"/>
          </a:xfrm>
          <a:prstGeom prst="line">
            <a:avLst/>
          </a:prstGeom>
          <a:ln w="38100">
            <a:solidFill>
              <a:srgbClr val="A7CA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8330183" y="4992624"/>
            <a:ext cx="1956816" cy="621792"/>
          </a:xfrm>
          <a:prstGeom prst="roundRect">
            <a:avLst>
              <a:gd name="adj" fmla="val 22000"/>
            </a:avLst>
          </a:prstGeom>
          <a:solidFill>
            <a:srgbClr val="E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39912" y="5102352"/>
            <a:ext cx="173736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93247"/>
                </a:solidFill>
                <a:latin typeface="Aptos"/>
              </a:rPr>
              <a:t>Energía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F19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0352" y="301752"/>
            <a:ext cx="2377440" cy="347472"/>
          </a:xfrm>
          <a:prstGeom prst="roundRect">
            <a:avLst>
              <a:gd name="adj" fmla="val 30000"/>
            </a:avLst>
          </a:prstGeom>
          <a:solidFill>
            <a:srgbClr val="ED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3503" y="301752"/>
            <a:ext cx="2231136" cy="34747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19A52"/>
                </a:solidFill>
                <a:latin typeface="Aptos"/>
              </a:rPr>
              <a:t>MODELO 08 · 100 % EDITABLE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822960"/>
            <a:ext cx="11155680" cy="5303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93247"/>
                </a:solidFill>
                <a:latin typeface="Aptos"/>
              </a:rPr>
              <a:t>Clasificación de conceptos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784" y="1408176"/>
            <a:ext cx="1088136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Divide un tema en grupos y ejemplos.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57784" y="6355080"/>
            <a:ext cx="11055096" cy="0"/>
          </a:xfrm>
          <a:prstGeom prst="line">
            <a:avLst/>
          </a:prstGeom>
          <a:ln w="12700">
            <a:solidFill>
              <a:srgbClr val="DCE6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85216" y="6437376"/>
            <a:ext cx="8961120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F7183"/>
                </a:solidFill>
                <a:latin typeface="Aptos"/>
              </a:rPr>
              <a:t>Cambia textos, colores, fechas y figuras directamente en PowerPoint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96144" y="6437376"/>
            <a:ext cx="1271016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19A52"/>
                </a:solidFill>
                <a:latin typeface="Aptos"/>
              </a:rPr>
              <a:t>16:9 · PPTX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681728" y="1993392"/>
            <a:ext cx="2834640" cy="685800"/>
          </a:xfrm>
          <a:prstGeom prst="roundRect">
            <a:avLst>
              <a:gd name="adj" fmla="val 19000"/>
            </a:avLst>
          </a:prstGeom>
          <a:solidFill>
            <a:srgbClr val="F19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828032" y="2121408"/>
            <a:ext cx="2560320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ptos"/>
              </a:rPr>
              <a:t>CLASIFICACIÓN</a:t>
            </a:r>
          </a:p>
        </p:txBody>
      </p:sp>
      <p:cxnSp>
        <p:nvCxnSpPr>
          <p:cNvPr id="13" name="Connector 12"/>
          <p:cNvCxnSpPr/>
          <p:nvPr/>
        </p:nvCxnSpPr>
        <p:spPr>
          <a:xfrm flipH="1">
            <a:off x="3054096" y="2679192"/>
            <a:ext cx="3044952" cy="548640"/>
          </a:xfrm>
          <a:prstGeom prst="line">
            <a:avLst/>
          </a:prstGeom>
          <a:ln w="38100">
            <a:solidFill>
              <a:srgbClr val="E4BF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1051560" y="3227832"/>
            <a:ext cx="4005072" cy="667512"/>
          </a:xfrm>
          <a:prstGeom prst="roundRect">
            <a:avLst>
              <a:gd name="adj" fmla="val 18000"/>
            </a:avLst>
          </a:prstGeom>
          <a:solidFill>
            <a:srgbClr val="FFF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07007" y="3383280"/>
            <a:ext cx="3694176" cy="32004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F19A52"/>
                </a:solidFill>
                <a:latin typeface="Aptos"/>
              </a:rPr>
              <a:t>TIPO 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618488" y="4133087"/>
            <a:ext cx="2852928" cy="393192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709928" y="4151375"/>
            <a:ext cx="2670048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93247"/>
                </a:solidFill>
                <a:latin typeface="Aptos"/>
              </a:rPr>
              <a:t>Ejemplo 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618488" y="4727448"/>
            <a:ext cx="2852928" cy="393192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709928" y="4745736"/>
            <a:ext cx="2670048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93247"/>
                </a:solidFill>
                <a:latin typeface="Aptos"/>
              </a:rPr>
              <a:t>Ejemplo 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618488" y="5321807"/>
            <a:ext cx="2852928" cy="393192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709928" y="5340095"/>
            <a:ext cx="2670048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93247"/>
                </a:solidFill>
                <a:latin typeface="Aptos"/>
              </a:rPr>
              <a:t>Ejemplo 3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6099048" y="2679192"/>
            <a:ext cx="3044952" cy="548640"/>
          </a:xfrm>
          <a:prstGeom prst="line">
            <a:avLst/>
          </a:prstGeom>
          <a:ln w="38100">
            <a:solidFill>
              <a:srgbClr val="E4BF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7141464" y="3227832"/>
            <a:ext cx="4005072" cy="667512"/>
          </a:xfrm>
          <a:prstGeom prst="roundRect">
            <a:avLst>
              <a:gd name="adj" fmla="val 18000"/>
            </a:avLst>
          </a:prstGeom>
          <a:solidFill>
            <a:srgbClr val="FFF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296912" y="3383280"/>
            <a:ext cx="3694176" cy="32004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F19A52"/>
                </a:solidFill>
                <a:latin typeface="Aptos"/>
              </a:rPr>
              <a:t>TIPO B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08392" y="4133087"/>
            <a:ext cx="2852928" cy="393192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799831" y="4151375"/>
            <a:ext cx="2670048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93247"/>
                </a:solidFill>
                <a:latin typeface="Aptos"/>
              </a:rPr>
              <a:t>Ejemplo 4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708392" y="4727448"/>
            <a:ext cx="2852928" cy="393192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99831" y="4745736"/>
            <a:ext cx="2670048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93247"/>
                </a:solidFill>
                <a:latin typeface="Aptos"/>
              </a:rPr>
              <a:t>Ejemplo 5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708392" y="5321807"/>
            <a:ext cx="2852928" cy="393192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799831" y="5340095"/>
            <a:ext cx="2670048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93247"/>
                </a:solidFill>
                <a:latin typeface="Aptos"/>
              </a:rPr>
              <a:t>Ejemplo 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0352" y="301752"/>
            <a:ext cx="2377440" cy="347472"/>
          </a:xfrm>
          <a:prstGeom prst="roundRect">
            <a:avLst>
              <a:gd name="adj" fmla="val 30000"/>
            </a:avLst>
          </a:prstGeom>
          <a:solidFill>
            <a:srgbClr val="ED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3503" y="301752"/>
            <a:ext cx="2231136" cy="34747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7654B2"/>
                </a:solidFill>
                <a:latin typeface="Aptos"/>
              </a:rPr>
              <a:t>MODELO 09 · 100 % EDITABLE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822960"/>
            <a:ext cx="11155680" cy="5303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93247"/>
                </a:solidFill>
                <a:latin typeface="Aptos"/>
              </a:rPr>
              <a:t>Relación entre tres ideas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784" y="1408176"/>
            <a:ext cx="1088136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Encuentra diferencias y el elemento compartido.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57784" y="6355080"/>
            <a:ext cx="11055096" cy="0"/>
          </a:xfrm>
          <a:prstGeom prst="line">
            <a:avLst/>
          </a:prstGeom>
          <a:ln w="12700">
            <a:solidFill>
              <a:srgbClr val="DCE6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85216" y="6437376"/>
            <a:ext cx="8961120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F7183"/>
                </a:solidFill>
                <a:latin typeface="Aptos"/>
              </a:rPr>
              <a:t>Cambia textos, colores, fechas y figuras directamente en PowerPoint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96144" y="6437376"/>
            <a:ext cx="1271016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7654B2"/>
                </a:solidFill>
                <a:latin typeface="Aptos"/>
              </a:rPr>
              <a:t>16:9 · PPTX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2697480"/>
            <a:ext cx="2679192" cy="1024128"/>
          </a:xfrm>
          <a:prstGeom prst="roundRect">
            <a:avLst>
              <a:gd name="adj" fmla="val 19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14400" y="2697480"/>
            <a:ext cx="100584" cy="1024128"/>
          </a:xfrm>
          <a:prstGeom prst="rect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2852928"/>
            <a:ext cx="2231136" cy="34747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93247"/>
                </a:solidFill>
                <a:latin typeface="Aptos"/>
              </a:rPr>
              <a:t>IDEA 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3310128"/>
            <a:ext cx="2231136" cy="23774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Características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595360" y="2697480"/>
            <a:ext cx="2679192" cy="1024128"/>
          </a:xfrm>
          <a:prstGeom prst="roundRect">
            <a:avLst>
              <a:gd name="adj" fmla="val 19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595360" y="2697480"/>
            <a:ext cx="100584" cy="1024128"/>
          </a:xfrm>
          <a:prstGeom prst="rect">
            <a:avLst/>
          </a:prstGeom>
          <a:solidFill>
            <a:srgbClr val="F19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823960" y="2852928"/>
            <a:ext cx="2231136" cy="34747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93247"/>
                </a:solidFill>
                <a:latin typeface="Aptos"/>
              </a:rPr>
              <a:t>IDEA 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23960" y="3310128"/>
            <a:ext cx="2231136" cy="23774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Características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754880" y="4507992"/>
            <a:ext cx="2679192" cy="1024128"/>
          </a:xfrm>
          <a:prstGeom prst="roundRect">
            <a:avLst>
              <a:gd name="adj" fmla="val 19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754880" y="4507992"/>
            <a:ext cx="100584" cy="1024128"/>
          </a:xfrm>
          <a:prstGeom prst="rect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983480" y="4663440"/>
            <a:ext cx="2231136" cy="34747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93247"/>
                </a:solidFill>
                <a:latin typeface="Aptos"/>
              </a:rPr>
              <a:t>IDEA 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83480" y="5120640"/>
            <a:ext cx="2231136" cy="23774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Características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3593592" y="3200400"/>
            <a:ext cx="1481328" cy="960120"/>
          </a:xfrm>
          <a:prstGeom prst="line">
            <a:avLst/>
          </a:prstGeom>
          <a:ln w="38100">
            <a:solidFill>
              <a:srgbClr val="7654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H="1">
            <a:off x="7123176" y="3200400"/>
            <a:ext cx="1472184" cy="960120"/>
          </a:xfrm>
          <a:prstGeom prst="line">
            <a:avLst/>
          </a:prstGeom>
          <a:ln w="38100">
            <a:solidFill>
              <a:srgbClr val="7654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074920" y="2807208"/>
            <a:ext cx="2029968" cy="393192"/>
          </a:xfrm>
          <a:prstGeom prst="roundRect">
            <a:avLst>
              <a:gd name="adj" fmla="val 20000"/>
            </a:avLst>
          </a:prstGeom>
          <a:solidFill>
            <a:srgbClr val="EDE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166359" y="2825496"/>
            <a:ext cx="1847088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93247"/>
                </a:solidFill>
                <a:latin typeface="Aptos"/>
              </a:rPr>
              <a:t>RELACIÓN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0352" y="301752"/>
            <a:ext cx="2377440" cy="347472"/>
          </a:xfrm>
          <a:prstGeom prst="roundRect">
            <a:avLst>
              <a:gd name="adj" fmla="val 30000"/>
            </a:avLst>
          </a:prstGeom>
          <a:solidFill>
            <a:srgbClr val="ED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3503" y="301752"/>
            <a:ext cx="2231136" cy="34747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2B7CBE"/>
                </a:solidFill>
                <a:latin typeface="Aptos"/>
              </a:rPr>
              <a:t>MODELO 10 · 100 % EDITABLE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822960"/>
            <a:ext cx="11155680" cy="5303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93247"/>
                </a:solidFill>
                <a:latin typeface="Aptos"/>
              </a:rPr>
              <a:t>Mapa resumen para estudiar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784" y="1408176"/>
            <a:ext cx="1088136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Síntesis visual de una lección o exposición.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57784" y="6355080"/>
            <a:ext cx="11055096" cy="0"/>
          </a:xfrm>
          <a:prstGeom prst="line">
            <a:avLst/>
          </a:prstGeom>
          <a:ln w="12700">
            <a:solidFill>
              <a:srgbClr val="DCE6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85216" y="6437376"/>
            <a:ext cx="8961120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F7183"/>
                </a:solidFill>
                <a:latin typeface="Aptos"/>
              </a:rPr>
              <a:t>Cambia textos, colores, fechas y figuras directamente en PowerPoint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96144" y="6437376"/>
            <a:ext cx="1271016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B7CBE"/>
                </a:solidFill>
                <a:latin typeface="Aptos"/>
              </a:rPr>
              <a:t>16:9 · PPTX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33672" y="1965960"/>
            <a:ext cx="3730752" cy="685800"/>
          </a:xfrm>
          <a:prstGeom prst="roundRect">
            <a:avLst>
              <a:gd name="adj" fmla="val 18000"/>
            </a:avLst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07408" y="2103120"/>
            <a:ext cx="3392424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FFFFFF"/>
                </a:solidFill>
                <a:latin typeface="Aptos"/>
              </a:rPr>
              <a:t>TEMA DE LA LECCIÓN</a:t>
            </a:r>
          </a:p>
        </p:txBody>
      </p:sp>
      <p:cxnSp>
        <p:nvCxnSpPr>
          <p:cNvPr id="13" name="Connector 12"/>
          <p:cNvCxnSpPr/>
          <p:nvPr/>
        </p:nvCxnSpPr>
        <p:spPr>
          <a:xfrm flipH="1">
            <a:off x="2157984" y="2651760"/>
            <a:ext cx="3941064" cy="438912"/>
          </a:xfrm>
          <a:prstGeom prst="line">
            <a:avLst/>
          </a:prstGeom>
          <a:ln w="19050">
            <a:solidFill>
              <a:srgbClr val="B4CE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731520" y="3090672"/>
            <a:ext cx="2862072" cy="123444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905256" y="3246120"/>
            <a:ext cx="448056" cy="301752"/>
          </a:xfrm>
          <a:prstGeom prst="roundRect">
            <a:avLst>
              <a:gd name="adj" fmla="val 30000"/>
            </a:avLst>
          </a:prstGeom>
          <a:solidFill>
            <a:srgbClr val="ECF4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78408" y="3246120"/>
            <a:ext cx="301751" cy="3017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B7CBE"/>
                </a:solidFill>
                <a:latin typeface="Aptos"/>
              </a:rPr>
              <a:t>01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7824" y="3611879"/>
            <a:ext cx="2551176" cy="48463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93247"/>
                </a:solidFill>
                <a:latin typeface="Aptos"/>
              </a:rPr>
              <a:t>¿Qué es?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6099048" y="2651760"/>
            <a:ext cx="0" cy="438912"/>
          </a:xfrm>
          <a:prstGeom prst="line">
            <a:avLst/>
          </a:prstGeom>
          <a:ln w="19050">
            <a:solidFill>
              <a:srgbClr val="B4CE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4672584" y="3090672"/>
            <a:ext cx="2862072" cy="123444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846320" y="3246120"/>
            <a:ext cx="448056" cy="301752"/>
          </a:xfrm>
          <a:prstGeom prst="roundRect">
            <a:avLst>
              <a:gd name="adj" fmla="val 30000"/>
            </a:avLst>
          </a:prstGeom>
          <a:solidFill>
            <a:srgbClr val="ECF4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919472" y="3246120"/>
            <a:ext cx="301751" cy="3017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6A085"/>
                </a:solidFill>
                <a:latin typeface="Aptos"/>
              </a:rPr>
              <a:t>02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18888" y="3611879"/>
            <a:ext cx="2551176" cy="48463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93247"/>
                </a:solidFill>
                <a:latin typeface="Aptos"/>
              </a:rPr>
              <a:t>¿Cómo funciona?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6099048" y="2651760"/>
            <a:ext cx="3922776" cy="438912"/>
          </a:xfrm>
          <a:prstGeom prst="line">
            <a:avLst/>
          </a:prstGeom>
          <a:ln w="19050">
            <a:solidFill>
              <a:srgbClr val="B4CE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8595360" y="3090672"/>
            <a:ext cx="2862072" cy="123444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769096" y="3246120"/>
            <a:ext cx="448056" cy="301752"/>
          </a:xfrm>
          <a:prstGeom prst="roundRect">
            <a:avLst>
              <a:gd name="adj" fmla="val 30000"/>
            </a:avLst>
          </a:prstGeom>
          <a:solidFill>
            <a:srgbClr val="ECF4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842248" y="3246120"/>
            <a:ext cx="301751" cy="3017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19A52"/>
                </a:solidFill>
                <a:latin typeface="Aptos"/>
              </a:rPr>
              <a:t>03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741664" y="3611879"/>
            <a:ext cx="2551176" cy="48463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93247"/>
                </a:solidFill>
                <a:latin typeface="Aptos"/>
              </a:rPr>
              <a:t>¿Dónde se aplica?</a:t>
            </a:r>
          </a:p>
        </p:txBody>
      </p:sp>
      <p:cxnSp>
        <p:nvCxnSpPr>
          <p:cNvPr id="28" name="Connector 27"/>
          <p:cNvCxnSpPr/>
          <p:nvPr/>
        </p:nvCxnSpPr>
        <p:spPr>
          <a:xfrm flipH="1">
            <a:off x="2157984" y="2651760"/>
            <a:ext cx="3941064" cy="2057400"/>
          </a:xfrm>
          <a:prstGeom prst="line">
            <a:avLst/>
          </a:prstGeom>
          <a:ln w="19050">
            <a:solidFill>
              <a:srgbClr val="B4CE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731520" y="4709160"/>
            <a:ext cx="2862072" cy="123444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905256" y="4864608"/>
            <a:ext cx="448056" cy="301752"/>
          </a:xfrm>
          <a:prstGeom prst="roundRect">
            <a:avLst>
              <a:gd name="adj" fmla="val 30000"/>
            </a:avLst>
          </a:prstGeom>
          <a:solidFill>
            <a:srgbClr val="ECF4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78408" y="4864608"/>
            <a:ext cx="301751" cy="3017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7654B2"/>
                </a:solidFill>
                <a:latin typeface="Aptos"/>
              </a:rPr>
              <a:t>04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77824" y="5230368"/>
            <a:ext cx="2551176" cy="48463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93247"/>
                </a:solidFill>
                <a:latin typeface="Aptos"/>
              </a:rPr>
              <a:t>Ejemplos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6099048" y="2651760"/>
            <a:ext cx="0" cy="2057400"/>
          </a:xfrm>
          <a:prstGeom prst="line">
            <a:avLst/>
          </a:prstGeom>
          <a:ln w="19050">
            <a:solidFill>
              <a:srgbClr val="B4CE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3"/>
          <p:cNvSpPr/>
          <p:nvPr/>
        </p:nvSpPr>
        <p:spPr>
          <a:xfrm>
            <a:off x="4672584" y="4709160"/>
            <a:ext cx="2862072" cy="123444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4846320" y="4864608"/>
            <a:ext cx="448056" cy="301752"/>
          </a:xfrm>
          <a:prstGeom prst="roundRect">
            <a:avLst>
              <a:gd name="adj" fmla="val 30000"/>
            </a:avLst>
          </a:prstGeom>
          <a:solidFill>
            <a:srgbClr val="ECF4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919472" y="4864608"/>
            <a:ext cx="301751" cy="3017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D85B65"/>
                </a:solidFill>
                <a:latin typeface="Aptos"/>
              </a:rPr>
              <a:t>05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818888" y="5230368"/>
            <a:ext cx="2551176" cy="48463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93247"/>
                </a:solidFill>
                <a:latin typeface="Aptos"/>
              </a:rPr>
              <a:t>Ventajas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6099048" y="2651760"/>
            <a:ext cx="3922776" cy="2057400"/>
          </a:xfrm>
          <a:prstGeom prst="line">
            <a:avLst/>
          </a:prstGeom>
          <a:ln w="19050">
            <a:solidFill>
              <a:srgbClr val="B4CE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8595360" y="4709160"/>
            <a:ext cx="2862072" cy="123444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8769096" y="4864608"/>
            <a:ext cx="448056" cy="301752"/>
          </a:xfrm>
          <a:prstGeom prst="roundRect">
            <a:avLst>
              <a:gd name="adj" fmla="val 30000"/>
            </a:avLst>
          </a:prstGeom>
          <a:solidFill>
            <a:srgbClr val="ECF4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842248" y="4864608"/>
            <a:ext cx="301751" cy="3017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B7CBE"/>
                </a:solidFill>
                <a:latin typeface="Aptos"/>
              </a:rPr>
              <a:t>06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741664" y="5230368"/>
            <a:ext cx="2551176" cy="48463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193247"/>
                </a:solidFill>
                <a:latin typeface="Aptos"/>
              </a:rPr>
              <a:t>Conclusiones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