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48640" y="548640"/>
            <a:ext cx="6537960" cy="569671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14400" y="932688"/>
            <a:ext cx="3108960" cy="365760"/>
          </a:xfrm>
          <a:prstGeom prst="roundRect">
            <a:avLst>
              <a:gd name="adj" fmla="val 30000"/>
            </a:avLst>
          </a:prstGeom>
          <a:solidFill>
            <a:srgbClr val="E9F3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87552" y="932688"/>
            <a:ext cx="2962656" cy="3657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2B7CBE"/>
                </a:solidFill>
                <a:latin typeface="Aptos"/>
              </a:rPr>
              <a:t>PLANTILLAS GRATUITAS · POWERPOINT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700784"/>
            <a:ext cx="6080760" cy="1463040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300" b="1">
                <a:solidFill>
                  <a:srgbClr val="193247"/>
                </a:solidFill>
                <a:latin typeface="Aptos"/>
              </a:rPr>
              <a:t>LÍNEAS DE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300" b="1">
                <a:solidFill>
                  <a:srgbClr val="193247"/>
                </a:solidFill>
                <a:latin typeface="Aptos"/>
              </a:rPr>
              <a:t>TIEMPO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41832" y="3364992"/>
            <a:ext cx="5577840" cy="804672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F7183"/>
                </a:solidFill>
                <a:latin typeface="Aptos"/>
              </a:rPr>
              <a:t>Cronologías, proyectos, biografías y procesos.</a:t>
            </a: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>
                <a:solidFill>
                  <a:srgbClr val="5F7183"/>
                </a:solidFill>
                <a:latin typeface="Aptos"/>
              </a:rPr>
              <a:t>Todas las figuras son editables.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914400" y="4901184"/>
            <a:ext cx="5340096" cy="18288"/>
          </a:xfrm>
          <a:prstGeom prst="rect">
            <a:avLst/>
          </a:prstGeom>
          <a:solidFill>
            <a:srgbClr val="DCE6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5102352"/>
            <a:ext cx="5486400" cy="6400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2B7CBE"/>
                </a:solidFill>
                <a:latin typeface="Aptos"/>
              </a:rPr>
              <a:t>10 modelos + guía de edición | Texto y figuras modificables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699248" y="1005840"/>
            <a:ext cx="3566160" cy="438912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138160" y="1371600"/>
            <a:ext cx="365760" cy="365760"/>
          </a:xfrm>
          <a:prstGeom prst="ellipse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>
            <a:off x="8549640" y="1554480"/>
            <a:ext cx="2221992" cy="0"/>
          </a:xfrm>
          <a:prstGeom prst="line">
            <a:avLst/>
          </a:prstGeom>
          <a:ln w="254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8741664" y="1408176"/>
            <a:ext cx="1700784" cy="274320"/>
          </a:xfrm>
          <a:prstGeom prst="roundRect">
            <a:avLst>
              <a:gd name="adj" fmla="val 25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138160" y="2295144"/>
            <a:ext cx="365760" cy="365760"/>
          </a:xfrm>
          <a:prstGeom prst="ellipse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8549640" y="2478024"/>
            <a:ext cx="2221992" cy="0"/>
          </a:xfrm>
          <a:prstGeom prst="line">
            <a:avLst/>
          </a:prstGeom>
          <a:ln w="254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8741664" y="2331720"/>
            <a:ext cx="1700784" cy="274320"/>
          </a:xfrm>
          <a:prstGeom prst="roundRect">
            <a:avLst>
              <a:gd name="adj" fmla="val 25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138160" y="3218687"/>
            <a:ext cx="365760" cy="365760"/>
          </a:xfrm>
          <a:prstGeom prst="ellipse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8549640" y="3401568"/>
            <a:ext cx="2221992" cy="0"/>
          </a:xfrm>
          <a:prstGeom prst="line">
            <a:avLst/>
          </a:prstGeom>
          <a:ln w="254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8741664" y="3255263"/>
            <a:ext cx="1700784" cy="274320"/>
          </a:xfrm>
          <a:prstGeom prst="roundRect">
            <a:avLst>
              <a:gd name="adj" fmla="val 25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138160" y="4142232"/>
            <a:ext cx="365760" cy="365760"/>
          </a:xfrm>
          <a:prstGeom prst="ellipse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549640" y="4325112"/>
            <a:ext cx="2221992" cy="0"/>
          </a:xfrm>
          <a:prstGeom prst="line">
            <a:avLst/>
          </a:prstGeom>
          <a:ln w="254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8741664" y="4178808"/>
            <a:ext cx="1700784" cy="274320"/>
          </a:xfrm>
          <a:prstGeom prst="roundRect">
            <a:avLst>
              <a:gd name="adj" fmla="val 25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955279" y="5641848"/>
            <a:ext cx="2926080" cy="29260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2B7CBE"/>
                </a:solidFill>
                <a:latin typeface="Aptos"/>
              </a:rPr>
              <a:t>ARCHIVOS PPTX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0352" y="301752"/>
            <a:ext cx="2377440" cy="347472"/>
          </a:xfrm>
          <a:prstGeom prst="roundRect">
            <a:avLst>
              <a:gd name="adj" fmla="val 30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3" y="301752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2B7CBE"/>
                </a:solidFill>
                <a:latin typeface="Aptos"/>
              </a:rPr>
              <a:t>MODELO 00 · 100 % EDITABLE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11155680" cy="5303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93247"/>
                </a:solidFill>
                <a:latin typeface="Aptos"/>
              </a:rPr>
              <a:t>Cómo editar estas plantillas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" y="1408176"/>
            <a:ext cx="10881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Conserva solo las diapositivas que necesites para tu actividad.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57784" y="6355080"/>
            <a:ext cx="11055096" cy="0"/>
          </a:xfrm>
          <a:prstGeom prst="line">
            <a:avLst/>
          </a:prstGeom>
          <a:ln w="127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5216" y="6437376"/>
            <a:ext cx="896112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7183"/>
                </a:solidFill>
                <a:latin typeface="Aptos"/>
              </a:rPr>
              <a:t>Cambia textos, colores, fechas y figuras directamente en 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144" y="6437376"/>
            <a:ext cx="1271016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B7CBE"/>
                </a:solidFill>
                <a:latin typeface="Aptos"/>
              </a:rPr>
              <a:t>16:9 · PPTX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8" y="2176272"/>
            <a:ext cx="5184648" cy="1353312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49808" y="2176272"/>
            <a:ext cx="68580" cy="1353312"/>
          </a:xfrm>
          <a:prstGeom prst="rect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50976" y="2340864"/>
            <a:ext cx="457200" cy="301752"/>
          </a:xfrm>
          <a:prstGeom prst="roundRect">
            <a:avLst>
              <a:gd name="adj" fmla="val 30000"/>
            </a:avLst>
          </a:prstGeom>
          <a:solidFill>
            <a:srgbClr val="EA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24128" y="2340864"/>
            <a:ext cx="310896" cy="3017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B7CBE"/>
                </a:solidFill>
                <a:latin typeface="Aptos"/>
              </a:rPr>
              <a:t>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3544" y="2688336"/>
            <a:ext cx="4837176" cy="42062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93247"/>
                </a:solidFill>
                <a:latin typeface="Aptos"/>
              </a:rPr>
              <a:t>Abre el archivo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3544" y="3054096"/>
            <a:ext cx="4837176" cy="393191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En PowerPoint o LibreOffice Impress.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91072" y="2176272"/>
            <a:ext cx="5184648" cy="1353312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91072" y="2176272"/>
            <a:ext cx="68580" cy="1353312"/>
          </a:xfrm>
          <a:prstGeom prst="rect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492240" y="2340864"/>
            <a:ext cx="457200" cy="301752"/>
          </a:xfrm>
          <a:prstGeom prst="roundRect">
            <a:avLst>
              <a:gd name="adj" fmla="val 30000"/>
            </a:avLst>
          </a:prstGeom>
          <a:solidFill>
            <a:srgbClr val="EA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65392" y="2340864"/>
            <a:ext cx="310896" cy="3017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6A085"/>
                </a:solidFill>
                <a:latin typeface="Aptos"/>
              </a:rPr>
              <a:t>02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64808" y="2688336"/>
            <a:ext cx="4837176" cy="42062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93247"/>
                </a:solidFill>
                <a:latin typeface="Aptos"/>
              </a:rPr>
              <a:t>Elige tu modelo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64808" y="3054096"/>
            <a:ext cx="4837176" cy="393191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Duplica la diapositiva y borra las demás.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49808" y="3776472"/>
            <a:ext cx="5184648" cy="1353312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49808" y="3776472"/>
            <a:ext cx="68580" cy="1353312"/>
          </a:xfrm>
          <a:prstGeom prst="rect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50976" y="3941063"/>
            <a:ext cx="457200" cy="301752"/>
          </a:xfrm>
          <a:prstGeom prst="roundRect">
            <a:avLst>
              <a:gd name="adj" fmla="val 30000"/>
            </a:avLst>
          </a:prstGeom>
          <a:solidFill>
            <a:srgbClr val="EA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4128" y="3941063"/>
            <a:ext cx="310896" cy="3017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7654B2"/>
                </a:solidFill>
                <a:latin typeface="Aptos"/>
              </a:rPr>
              <a:t>03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3544" y="4288536"/>
            <a:ext cx="4837176" cy="42062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93247"/>
                </a:solidFill>
                <a:latin typeface="Aptos"/>
              </a:rPr>
              <a:t>Edita los elementos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3544" y="4654296"/>
            <a:ext cx="4837176" cy="393191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Selecciona cada texto, forma o conector.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91072" y="3776472"/>
            <a:ext cx="5184648" cy="1353312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291072" y="3776472"/>
            <a:ext cx="68580" cy="1353312"/>
          </a:xfrm>
          <a:prstGeom prst="rect">
            <a:avLst/>
          </a:prstGeom>
          <a:solidFill>
            <a:srgbClr val="F19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6492240" y="3941063"/>
            <a:ext cx="457200" cy="301752"/>
          </a:xfrm>
          <a:prstGeom prst="roundRect">
            <a:avLst>
              <a:gd name="adj" fmla="val 30000"/>
            </a:avLst>
          </a:prstGeom>
          <a:solidFill>
            <a:srgbClr val="EA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65392" y="3941063"/>
            <a:ext cx="310896" cy="3017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19A52"/>
                </a:solidFill>
                <a:latin typeface="Aptos"/>
              </a:rPr>
              <a:t>04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64808" y="4288536"/>
            <a:ext cx="4837176" cy="42062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>
                <a:solidFill>
                  <a:srgbClr val="193247"/>
                </a:solidFill>
                <a:latin typeface="Aptos"/>
              </a:rPr>
              <a:t>Guarda o presenta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64808" y="4654296"/>
            <a:ext cx="4837176" cy="393191"/>
          </a:xfrm>
          <a:prstGeom prst="rect">
            <a:avLst/>
          </a:prstGeom>
          <a:noFill/>
        </p:spPr>
        <p:txBody>
          <a:bodyPr wrap="square" lIns="27432" rIns="27432" tIns="27432" bIns="27432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Exporta como PDF cuando termines.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0352" y="301752"/>
            <a:ext cx="2377440" cy="347472"/>
          </a:xfrm>
          <a:prstGeom prst="roundRect">
            <a:avLst>
              <a:gd name="adj" fmla="val 30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3" y="301752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2B7CBE"/>
                </a:solidFill>
                <a:latin typeface="Aptos"/>
              </a:rPr>
              <a:t>MODELO 01 · 100 % EDITABLE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11155680" cy="5303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93247"/>
                </a:solidFill>
                <a:latin typeface="Aptos"/>
              </a:rPr>
              <a:t>Cronología horizontal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" y="1408176"/>
            <a:ext cx="10881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Ideal para explicar cinco acontecimientos relevantes.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57784" y="6355080"/>
            <a:ext cx="11055096" cy="0"/>
          </a:xfrm>
          <a:prstGeom prst="line">
            <a:avLst/>
          </a:prstGeom>
          <a:ln w="127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5216" y="6437376"/>
            <a:ext cx="896112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7183"/>
                </a:solidFill>
                <a:latin typeface="Aptos"/>
              </a:rPr>
              <a:t>Cambia textos, colores, fechas y figuras directamente en 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144" y="6437376"/>
            <a:ext cx="1271016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B7CBE"/>
                </a:solidFill>
                <a:latin typeface="Aptos"/>
              </a:rPr>
              <a:t>16:9 · PPTX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024128" y="3904487"/>
            <a:ext cx="10085832" cy="0"/>
          </a:xfrm>
          <a:prstGeom prst="line">
            <a:avLst/>
          </a:prstGeom>
          <a:ln w="101600">
            <a:solidFill>
              <a:srgbClr val="BBD5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987552" y="3685031"/>
            <a:ext cx="438912" cy="438912"/>
          </a:xfrm>
          <a:prstGeom prst="ellipse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6696" y="3730752"/>
            <a:ext cx="420624" cy="32004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0896" y="2542032"/>
            <a:ext cx="1792224" cy="393192"/>
          </a:xfrm>
          <a:prstGeom prst="roundRect">
            <a:avLst>
              <a:gd name="adj" fmla="val 20000"/>
            </a:avLst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02336" y="2560320"/>
            <a:ext cx="1609344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93247"/>
                </a:solidFill>
                <a:latin typeface="Aptos"/>
              </a:rPr>
              <a:t>Inicio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56032" y="4343400"/>
            <a:ext cx="1901952" cy="7589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93247"/>
                </a:solidFill>
                <a:latin typeface="Aptos"/>
              </a:rPr>
              <a:t>Define el objetivo</a:t>
            </a:r>
          </a:p>
        </p:txBody>
      </p:sp>
      <p:sp>
        <p:nvSpPr>
          <p:cNvPr id="17" name="Oval 16"/>
          <p:cNvSpPr/>
          <p:nvPr/>
        </p:nvSpPr>
        <p:spPr>
          <a:xfrm>
            <a:off x="3410711" y="3685031"/>
            <a:ext cx="438912" cy="438912"/>
          </a:xfrm>
          <a:prstGeom prst="ellipse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419856" y="3730752"/>
            <a:ext cx="420624" cy="32004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34056" y="2542032"/>
            <a:ext cx="1792224" cy="393192"/>
          </a:xfrm>
          <a:prstGeom prst="roundRect">
            <a:avLst>
              <a:gd name="adj" fmla="val 20000"/>
            </a:avLst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25496" y="2560320"/>
            <a:ext cx="1609344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93247"/>
                </a:solidFill>
                <a:latin typeface="Aptos"/>
              </a:rPr>
              <a:t>Investigación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679191" y="4343400"/>
            <a:ext cx="1901952" cy="7589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93247"/>
                </a:solidFill>
                <a:latin typeface="Aptos"/>
              </a:rPr>
              <a:t>Reúne fuentes</a:t>
            </a:r>
          </a:p>
        </p:txBody>
      </p:sp>
      <p:sp>
        <p:nvSpPr>
          <p:cNvPr id="22" name="Oval 21"/>
          <p:cNvSpPr/>
          <p:nvPr/>
        </p:nvSpPr>
        <p:spPr>
          <a:xfrm>
            <a:off x="5833872" y="3685031"/>
            <a:ext cx="438912" cy="438912"/>
          </a:xfrm>
          <a:prstGeom prst="ellipse">
            <a:avLst/>
          </a:prstGeom>
          <a:solidFill>
            <a:srgbClr val="F19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843016" y="3730752"/>
            <a:ext cx="420624" cy="32004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157216" y="2542032"/>
            <a:ext cx="1792224" cy="393192"/>
          </a:xfrm>
          <a:prstGeom prst="roundRect">
            <a:avLst>
              <a:gd name="adj" fmla="val 20000"/>
            </a:avLst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248656" y="2560320"/>
            <a:ext cx="1609344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93247"/>
                </a:solidFill>
                <a:latin typeface="Aptos"/>
              </a:rPr>
              <a:t>Diseño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02352" y="4343400"/>
            <a:ext cx="1901952" cy="7589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93247"/>
                </a:solidFill>
                <a:latin typeface="Aptos"/>
              </a:rPr>
              <a:t>Prepara soluciones</a:t>
            </a:r>
          </a:p>
        </p:txBody>
      </p:sp>
      <p:sp>
        <p:nvSpPr>
          <p:cNvPr id="27" name="Oval 26"/>
          <p:cNvSpPr/>
          <p:nvPr/>
        </p:nvSpPr>
        <p:spPr>
          <a:xfrm>
            <a:off x="8257031" y="3685031"/>
            <a:ext cx="438912" cy="438912"/>
          </a:xfrm>
          <a:prstGeom prst="ellipse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66175" y="3730752"/>
            <a:ext cx="420624" cy="32004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580375" y="2542032"/>
            <a:ext cx="1792224" cy="393192"/>
          </a:xfrm>
          <a:prstGeom prst="roundRect">
            <a:avLst>
              <a:gd name="adj" fmla="val 20000"/>
            </a:avLst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671815" y="2560320"/>
            <a:ext cx="1609344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93247"/>
                </a:solidFill>
                <a:latin typeface="Aptos"/>
              </a:rPr>
              <a:t>Pruebas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525512" y="4343400"/>
            <a:ext cx="1901952" cy="7589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93247"/>
                </a:solidFill>
                <a:latin typeface="Aptos"/>
              </a:rPr>
              <a:t>Valida resultados</a:t>
            </a:r>
          </a:p>
        </p:txBody>
      </p:sp>
      <p:sp>
        <p:nvSpPr>
          <p:cNvPr id="32" name="Oval 31"/>
          <p:cNvSpPr/>
          <p:nvPr/>
        </p:nvSpPr>
        <p:spPr>
          <a:xfrm>
            <a:off x="10680192" y="3685031"/>
            <a:ext cx="438912" cy="438912"/>
          </a:xfrm>
          <a:prstGeom prst="ellipse">
            <a:avLst/>
          </a:prstGeom>
          <a:solidFill>
            <a:srgbClr val="D85B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689336" y="3730752"/>
            <a:ext cx="420624" cy="32004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0003536" y="2542032"/>
            <a:ext cx="1792224" cy="393192"/>
          </a:xfrm>
          <a:prstGeom prst="roundRect">
            <a:avLst>
              <a:gd name="adj" fmla="val 20000"/>
            </a:avLst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0094976" y="2560320"/>
            <a:ext cx="1609344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93247"/>
                </a:solidFill>
                <a:latin typeface="Aptos"/>
              </a:rPr>
              <a:t>Entrega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948672" y="4343400"/>
            <a:ext cx="1901952" cy="7589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193247"/>
                </a:solidFill>
                <a:latin typeface="Aptos"/>
              </a:rPr>
              <a:t>Presenta el proyecto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0352" y="301752"/>
            <a:ext cx="2377440" cy="347472"/>
          </a:xfrm>
          <a:prstGeom prst="roundRect">
            <a:avLst>
              <a:gd name="adj" fmla="val 30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3" y="301752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6A085"/>
                </a:solidFill>
                <a:latin typeface="Aptos"/>
              </a:rPr>
              <a:t>MODELO 02 · 100 % EDITABLE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11155680" cy="5303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93247"/>
                </a:solidFill>
                <a:latin typeface="Aptos"/>
              </a:rPr>
              <a:t>Línea de tiempo vertical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" y="1408176"/>
            <a:ext cx="10881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Perfecta para biografías o secuencias históricas.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57784" y="6355080"/>
            <a:ext cx="11055096" cy="0"/>
          </a:xfrm>
          <a:prstGeom prst="line">
            <a:avLst/>
          </a:prstGeom>
          <a:ln w="127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5216" y="6437376"/>
            <a:ext cx="896112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7183"/>
                </a:solidFill>
                <a:latin typeface="Aptos"/>
              </a:rPr>
              <a:t>Cambia textos, colores, fechas y figuras directamente en 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144" y="6437376"/>
            <a:ext cx="1271016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6A085"/>
                </a:solidFill>
                <a:latin typeface="Aptos"/>
              </a:rPr>
              <a:t>16:9 · PPTX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2953512" y="1984248"/>
            <a:ext cx="0" cy="4050792"/>
          </a:xfrm>
          <a:prstGeom prst="line">
            <a:avLst/>
          </a:prstGeom>
          <a:ln w="63500">
            <a:solidFill>
              <a:srgbClr val="16A0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2807208" y="2002536"/>
            <a:ext cx="292608" cy="292608"/>
          </a:xfrm>
          <a:prstGeom prst="ellipse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143000" y="1984248"/>
            <a:ext cx="1097280" cy="329184"/>
          </a:xfrm>
          <a:prstGeom prst="roundRect">
            <a:avLst>
              <a:gd name="adj" fmla="val 30000"/>
            </a:avLst>
          </a:prstGeom>
          <a:solidFill>
            <a:srgbClr val="E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16152" y="1984248"/>
            <a:ext cx="950976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6A085"/>
                </a:solidFill>
                <a:latin typeface="Aptos"/>
              </a:rPr>
              <a:t>2018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355848" y="1883664"/>
            <a:ext cx="2423160" cy="4389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193247"/>
                </a:solidFill>
                <a:latin typeface="Aptos"/>
              </a:rPr>
              <a:t>Idea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41848" y="1956816"/>
            <a:ext cx="5029200" cy="32004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5F7183"/>
                </a:solidFill>
                <a:latin typeface="Aptos"/>
              </a:rPr>
              <a:t>Nace la iniciativa</a:t>
            </a:r>
          </a:p>
        </p:txBody>
      </p:sp>
      <p:sp>
        <p:nvSpPr>
          <p:cNvPr id="17" name="Oval 16"/>
          <p:cNvSpPr/>
          <p:nvPr/>
        </p:nvSpPr>
        <p:spPr>
          <a:xfrm>
            <a:off x="2807208" y="2935224"/>
            <a:ext cx="292608" cy="292608"/>
          </a:xfrm>
          <a:prstGeom prst="ellipse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43000" y="2916936"/>
            <a:ext cx="1097280" cy="329184"/>
          </a:xfrm>
          <a:prstGeom prst="roundRect">
            <a:avLst>
              <a:gd name="adj" fmla="val 30000"/>
            </a:avLst>
          </a:prstGeom>
          <a:solidFill>
            <a:srgbClr val="E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216152" y="2916936"/>
            <a:ext cx="950976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6A085"/>
                </a:solidFill>
                <a:latin typeface="Aptos"/>
              </a:rPr>
              <a:t>2020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55848" y="2816352"/>
            <a:ext cx="2423160" cy="4389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193247"/>
                </a:solidFill>
                <a:latin typeface="Aptos"/>
              </a:rPr>
              <a:t>Primer avance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41848" y="2889504"/>
            <a:ext cx="5029200" cy="32004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5F7183"/>
                </a:solidFill>
                <a:latin typeface="Aptos"/>
              </a:rPr>
              <a:t>Se desarrolla la base</a:t>
            </a:r>
          </a:p>
        </p:txBody>
      </p:sp>
      <p:sp>
        <p:nvSpPr>
          <p:cNvPr id="22" name="Oval 21"/>
          <p:cNvSpPr/>
          <p:nvPr/>
        </p:nvSpPr>
        <p:spPr>
          <a:xfrm>
            <a:off x="2807208" y="3867912"/>
            <a:ext cx="292608" cy="292608"/>
          </a:xfrm>
          <a:prstGeom prst="ellipse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1143000" y="3849624"/>
            <a:ext cx="1097280" cy="329184"/>
          </a:xfrm>
          <a:prstGeom prst="roundRect">
            <a:avLst>
              <a:gd name="adj" fmla="val 30000"/>
            </a:avLst>
          </a:prstGeom>
          <a:solidFill>
            <a:srgbClr val="E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216152" y="3849624"/>
            <a:ext cx="950976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6A085"/>
                </a:solidFill>
                <a:latin typeface="Aptos"/>
              </a:rPr>
              <a:t>2022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355848" y="3749040"/>
            <a:ext cx="2423160" cy="4389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193247"/>
                </a:solidFill>
                <a:latin typeface="Aptos"/>
              </a:rPr>
              <a:t>Expansión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41848" y="3822192"/>
            <a:ext cx="5029200" cy="32004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5F7183"/>
                </a:solidFill>
                <a:latin typeface="Aptos"/>
              </a:rPr>
              <a:t>Nuevos participantes</a:t>
            </a:r>
          </a:p>
        </p:txBody>
      </p:sp>
      <p:sp>
        <p:nvSpPr>
          <p:cNvPr id="27" name="Oval 26"/>
          <p:cNvSpPr/>
          <p:nvPr/>
        </p:nvSpPr>
        <p:spPr>
          <a:xfrm>
            <a:off x="2807208" y="4800600"/>
            <a:ext cx="292608" cy="292608"/>
          </a:xfrm>
          <a:prstGeom prst="ellipse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1143000" y="4782312"/>
            <a:ext cx="1097280" cy="329184"/>
          </a:xfrm>
          <a:prstGeom prst="roundRect">
            <a:avLst>
              <a:gd name="adj" fmla="val 30000"/>
            </a:avLst>
          </a:prstGeom>
          <a:solidFill>
            <a:srgbClr val="E8F7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216152" y="4782312"/>
            <a:ext cx="950976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6A085"/>
                </a:solidFill>
                <a:latin typeface="Aptos"/>
              </a:rPr>
              <a:t>2024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355848" y="4681728"/>
            <a:ext cx="2423160" cy="4389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193247"/>
                </a:solidFill>
                <a:latin typeface="Aptos"/>
              </a:rPr>
              <a:t>Resultados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41848" y="4754880"/>
            <a:ext cx="5029200" cy="32004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5F7183"/>
                </a:solidFill>
                <a:latin typeface="Aptos"/>
              </a:rPr>
              <a:t>Se completan etapas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0352" y="301752"/>
            <a:ext cx="2377440" cy="347472"/>
          </a:xfrm>
          <a:prstGeom prst="roundRect">
            <a:avLst>
              <a:gd name="adj" fmla="val 30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3" y="301752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7654B2"/>
                </a:solidFill>
                <a:latin typeface="Aptos"/>
              </a:rPr>
              <a:t>MODELO 03 · 100 % EDITABLE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11155680" cy="5303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93247"/>
                </a:solidFill>
                <a:latin typeface="Aptos"/>
              </a:rPr>
              <a:t>Hitos alternados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" y="1408176"/>
            <a:ext cx="10881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Organiza seis momentos sin acumular texto.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57784" y="6355080"/>
            <a:ext cx="11055096" cy="0"/>
          </a:xfrm>
          <a:prstGeom prst="line">
            <a:avLst/>
          </a:prstGeom>
          <a:ln w="127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5216" y="6437376"/>
            <a:ext cx="896112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7183"/>
                </a:solidFill>
                <a:latin typeface="Aptos"/>
              </a:rPr>
              <a:t>Cambia textos, colores, fechas y figuras directamente en 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144" y="6437376"/>
            <a:ext cx="1271016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7654B2"/>
                </a:solidFill>
                <a:latin typeface="Aptos"/>
              </a:rPr>
              <a:t>16:9 · PPTX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987552" y="3794760"/>
            <a:ext cx="10277856" cy="0"/>
          </a:xfrm>
          <a:prstGeom prst="line">
            <a:avLst/>
          </a:prstGeom>
          <a:ln w="76200">
            <a:solidFill>
              <a:srgbClr val="C6B6D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1179576" y="3621024"/>
            <a:ext cx="347472" cy="347472"/>
          </a:xfrm>
          <a:prstGeom prst="ellipse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3" name="Connector 12"/>
          <p:cNvCxnSpPr/>
          <p:nvPr/>
        </p:nvCxnSpPr>
        <p:spPr>
          <a:xfrm flipV="1">
            <a:off x="1353312" y="2834640"/>
            <a:ext cx="0" cy="960120"/>
          </a:xfrm>
          <a:prstGeom prst="line">
            <a:avLst/>
          </a:prstGeom>
          <a:ln w="25400">
            <a:solidFill>
              <a:srgbClr val="BDAE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612647" y="2048256"/>
            <a:ext cx="1481328" cy="393192"/>
          </a:xfrm>
          <a:prstGeom prst="roundRect">
            <a:avLst>
              <a:gd name="adj" fmla="val 20000"/>
            </a:avLst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04087" y="2066544"/>
            <a:ext cx="1298448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93247"/>
                </a:solidFill>
                <a:latin typeface="Aptos"/>
              </a:rPr>
              <a:t>ETAPA 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2468880"/>
            <a:ext cx="1517904" cy="5943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Describe aquí el cambio</a:t>
            </a:r>
          </a:p>
        </p:txBody>
      </p:sp>
      <p:sp>
        <p:nvSpPr>
          <p:cNvPr id="17" name="Oval 16"/>
          <p:cNvSpPr/>
          <p:nvPr/>
        </p:nvSpPr>
        <p:spPr>
          <a:xfrm>
            <a:off x="3090672" y="3621024"/>
            <a:ext cx="347472" cy="347472"/>
          </a:xfrm>
          <a:prstGeom prst="ellipse">
            <a:avLst/>
          </a:prstGeom>
          <a:solidFill>
            <a:srgbClr val="F19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>
            <a:off x="3264408" y="3794760"/>
            <a:ext cx="0" cy="832104"/>
          </a:xfrm>
          <a:prstGeom prst="line">
            <a:avLst/>
          </a:prstGeom>
          <a:ln w="25400">
            <a:solidFill>
              <a:srgbClr val="BDAE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2523744" y="4754880"/>
            <a:ext cx="1481328" cy="393192"/>
          </a:xfrm>
          <a:prstGeom prst="roundRect">
            <a:avLst>
              <a:gd name="adj" fmla="val 20000"/>
            </a:avLst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615184" y="4773168"/>
            <a:ext cx="1298448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93247"/>
                </a:solidFill>
                <a:latin typeface="Aptos"/>
              </a:rPr>
              <a:t>ETAPA 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05456" y="5166360"/>
            <a:ext cx="1517904" cy="5943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Describe aquí el cambio</a:t>
            </a:r>
          </a:p>
        </p:txBody>
      </p:sp>
      <p:sp>
        <p:nvSpPr>
          <p:cNvPr id="22" name="Oval 21"/>
          <p:cNvSpPr/>
          <p:nvPr/>
        </p:nvSpPr>
        <p:spPr>
          <a:xfrm>
            <a:off x="5001768" y="3621024"/>
            <a:ext cx="347472" cy="347472"/>
          </a:xfrm>
          <a:prstGeom prst="ellipse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3" name="Connector 22"/>
          <p:cNvCxnSpPr/>
          <p:nvPr/>
        </p:nvCxnSpPr>
        <p:spPr>
          <a:xfrm flipV="1">
            <a:off x="5175504" y="2834640"/>
            <a:ext cx="0" cy="960120"/>
          </a:xfrm>
          <a:prstGeom prst="line">
            <a:avLst/>
          </a:prstGeom>
          <a:ln w="25400">
            <a:solidFill>
              <a:srgbClr val="BDAE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4434840" y="2048256"/>
            <a:ext cx="1481328" cy="393192"/>
          </a:xfrm>
          <a:prstGeom prst="roundRect">
            <a:avLst>
              <a:gd name="adj" fmla="val 20000"/>
            </a:avLst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526279" y="2066544"/>
            <a:ext cx="1298448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93247"/>
                </a:solidFill>
                <a:latin typeface="Aptos"/>
              </a:rPr>
              <a:t>ETAPA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16552" y="2468880"/>
            <a:ext cx="1517904" cy="5943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Describe aquí el cambio</a:t>
            </a:r>
          </a:p>
        </p:txBody>
      </p:sp>
      <p:sp>
        <p:nvSpPr>
          <p:cNvPr id="27" name="Oval 26"/>
          <p:cNvSpPr/>
          <p:nvPr/>
        </p:nvSpPr>
        <p:spPr>
          <a:xfrm>
            <a:off x="6912864" y="3621024"/>
            <a:ext cx="347472" cy="347472"/>
          </a:xfrm>
          <a:prstGeom prst="ellipse">
            <a:avLst/>
          </a:prstGeom>
          <a:solidFill>
            <a:srgbClr val="F19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7086600" y="3794760"/>
            <a:ext cx="0" cy="832104"/>
          </a:xfrm>
          <a:prstGeom prst="line">
            <a:avLst/>
          </a:prstGeom>
          <a:ln w="25400">
            <a:solidFill>
              <a:srgbClr val="BDAE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6345936" y="4754880"/>
            <a:ext cx="1481328" cy="393192"/>
          </a:xfrm>
          <a:prstGeom prst="roundRect">
            <a:avLst>
              <a:gd name="adj" fmla="val 20000"/>
            </a:avLst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37375" y="4773168"/>
            <a:ext cx="1298448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93247"/>
                </a:solidFill>
                <a:latin typeface="Aptos"/>
              </a:rPr>
              <a:t>ETAPA 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27648" y="5166360"/>
            <a:ext cx="1517904" cy="5943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Describe aquí el cambio</a:t>
            </a:r>
          </a:p>
        </p:txBody>
      </p:sp>
      <p:sp>
        <p:nvSpPr>
          <p:cNvPr id="32" name="Oval 31"/>
          <p:cNvSpPr/>
          <p:nvPr/>
        </p:nvSpPr>
        <p:spPr>
          <a:xfrm>
            <a:off x="8823960" y="3621024"/>
            <a:ext cx="347472" cy="347472"/>
          </a:xfrm>
          <a:prstGeom prst="ellipse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3" name="Connector 32"/>
          <p:cNvCxnSpPr/>
          <p:nvPr/>
        </p:nvCxnSpPr>
        <p:spPr>
          <a:xfrm flipV="1">
            <a:off x="8997696" y="2834640"/>
            <a:ext cx="0" cy="960120"/>
          </a:xfrm>
          <a:prstGeom prst="line">
            <a:avLst/>
          </a:prstGeom>
          <a:ln w="25400">
            <a:solidFill>
              <a:srgbClr val="BDAE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8257031" y="2048256"/>
            <a:ext cx="1481328" cy="393192"/>
          </a:xfrm>
          <a:prstGeom prst="roundRect">
            <a:avLst>
              <a:gd name="adj" fmla="val 20000"/>
            </a:avLst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48471" y="2066544"/>
            <a:ext cx="1298448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93247"/>
                </a:solidFill>
                <a:latin typeface="Aptos"/>
              </a:rPr>
              <a:t>ETAPA 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38744" y="2468880"/>
            <a:ext cx="1517904" cy="5943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Describe aquí el cambio</a:t>
            </a:r>
          </a:p>
        </p:txBody>
      </p:sp>
      <p:sp>
        <p:nvSpPr>
          <p:cNvPr id="37" name="Oval 36"/>
          <p:cNvSpPr/>
          <p:nvPr/>
        </p:nvSpPr>
        <p:spPr>
          <a:xfrm>
            <a:off x="10735056" y="3621024"/>
            <a:ext cx="347472" cy="347472"/>
          </a:xfrm>
          <a:prstGeom prst="ellipse">
            <a:avLst/>
          </a:prstGeom>
          <a:solidFill>
            <a:srgbClr val="F19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8" name="Connector 37"/>
          <p:cNvCxnSpPr/>
          <p:nvPr/>
        </p:nvCxnSpPr>
        <p:spPr>
          <a:xfrm>
            <a:off x="10908792" y="3794760"/>
            <a:ext cx="0" cy="832104"/>
          </a:xfrm>
          <a:prstGeom prst="line">
            <a:avLst/>
          </a:prstGeom>
          <a:ln w="25400">
            <a:solidFill>
              <a:srgbClr val="BDAED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>
          <a:xfrm>
            <a:off x="10168128" y="4754880"/>
            <a:ext cx="1481328" cy="393192"/>
          </a:xfrm>
          <a:prstGeom prst="roundRect">
            <a:avLst>
              <a:gd name="adj" fmla="val 20000"/>
            </a:avLst>
          </a:prstGeom>
          <a:solidFill>
            <a:srgbClr val="EDF5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10259567" y="4773168"/>
            <a:ext cx="1298448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93247"/>
                </a:solidFill>
                <a:latin typeface="Aptos"/>
              </a:rPr>
              <a:t>ETAPA 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149840" y="5166360"/>
            <a:ext cx="1517904" cy="5943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Describe aquí el cambio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19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0352" y="301752"/>
            <a:ext cx="2377440" cy="347472"/>
          </a:xfrm>
          <a:prstGeom prst="roundRect">
            <a:avLst>
              <a:gd name="adj" fmla="val 30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3" y="301752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19A52"/>
                </a:solidFill>
                <a:latin typeface="Aptos"/>
              </a:rPr>
              <a:t>MODELO 04 · 100 % EDITABLE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11155680" cy="5303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93247"/>
                </a:solidFill>
                <a:latin typeface="Aptos"/>
              </a:rPr>
              <a:t>Hoja de ruta por fases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" y="1408176"/>
            <a:ext cx="10881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Para un plan dividido en cuatro periodos de trabajo.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57784" y="6355080"/>
            <a:ext cx="11055096" cy="0"/>
          </a:xfrm>
          <a:prstGeom prst="line">
            <a:avLst/>
          </a:prstGeom>
          <a:ln w="127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5216" y="6437376"/>
            <a:ext cx="896112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7183"/>
                </a:solidFill>
                <a:latin typeface="Aptos"/>
              </a:rPr>
              <a:t>Cambia textos, colores, fechas y figuras directamente en 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144" y="6437376"/>
            <a:ext cx="1271016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19A52"/>
                </a:solidFill>
                <a:latin typeface="Aptos"/>
              </a:rPr>
              <a:t>16:9 · PPTX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2331720"/>
            <a:ext cx="2679192" cy="2651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31520" y="2331720"/>
            <a:ext cx="2679192" cy="128016"/>
          </a:xfrm>
          <a:prstGeom prst="rect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719072" y="2660903"/>
            <a:ext cx="713232" cy="713232"/>
          </a:xfrm>
          <a:prstGeom prst="ellipse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737360" y="2852927"/>
            <a:ext cx="676656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50976" y="3639312"/>
            <a:ext cx="2240280" cy="4114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193247"/>
                </a:solidFill>
                <a:latin typeface="Aptos"/>
              </a:rPr>
              <a:t>Preparar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60120" y="4114800"/>
            <a:ext cx="2194560" cy="50292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Definir alcance y recursos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410712" y="3675887"/>
            <a:ext cx="237744" cy="0"/>
          </a:xfrm>
          <a:prstGeom prst="line">
            <a:avLst/>
          </a:prstGeom>
          <a:ln w="38100">
            <a:solidFill>
              <a:srgbClr val="91A9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3657600" y="2331720"/>
            <a:ext cx="2679192" cy="2651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657600" y="2331720"/>
            <a:ext cx="2679192" cy="128016"/>
          </a:xfrm>
          <a:prstGeom prst="rect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4645152" y="2660903"/>
            <a:ext cx="713232" cy="713232"/>
          </a:xfrm>
          <a:prstGeom prst="ellipse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663440" y="2852927"/>
            <a:ext cx="676656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77056" y="3639312"/>
            <a:ext cx="2240280" cy="4114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193247"/>
                </a:solidFill>
                <a:latin typeface="Aptos"/>
              </a:rPr>
              <a:t>Construir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86200" y="4114800"/>
            <a:ext cx="2194560" cy="50292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Desarrollar el primer modelo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6336792" y="3675887"/>
            <a:ext cx="237744" cy="0"/>
          </a:xfrm>
          <a:prstGeom prst="line">
            <a:avLst/>
          </a:prstGeom>
          <a:ln w="38100">
            <a:solidFill>
              <a:srgbClr val="91A9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6583680" y="2331720"/>
            <a:ext cx="2679192" cy="2651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583680" y="2331720"/>
            <a:ext cx="2679192" cy="128016"/>
          </a:xfrm>
          <a:prstGeom prst="rect">
            <a:avLst/>
          </a:prstGeom>
          <a:solidFill>
            <a:srgbClr val="F19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571231" y="2660903"/>
            <a:ext cx="713232" cy="713232"/>
          </a:xfrm>
          <a:prstGeom prst="ellipse">
            <a:avLst/>
          </a:prstGeom>
          <a:solidFill>
            <a:srgbClr val="F19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589519" y="2852927"/>
            <a:ext cx="676656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03136" y="3639312"/>
            <a:ext cx="2240280" cy="4114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193247"/>
                </a:solidFill>
                <a:latin typeface="Aptos"/>
              </a:rPr>
              <a:t>Verificar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12280" y="4114800"/>
            <a:ext cx="2194560" cy="50292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Revisar avances con el equipo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9262872" y="3675887"/>
            <a:ext cx="237744" cy="0"/>
          </a:xfrm>
          <a:prstGeom prst="line">
            <a:avLst/>
          </a:prstGeom>
          <a:ln w="38100">
            <a:solidFill>
              <a:srgbClr val="91A9B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9509760" y="2331720"/>
            <a:ext cx="2679192" cy="2651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509760" y="2331720"/>
            <a:ext cx="2679192" cy="128016"/>
          </a:xfrm>
          <a:prstGeom prst="rect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0497312" y="2660903"/>
            <a:ext cx="713232" cy="713232"/>
          </a:xfrm>
          <a:prstGeom prst="ellipse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0515600" y="2852927"/>
            <a:ext cx="676656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29216" y="3639312"/>
            <a:ext cx="2240280" cy="4114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193247"/>
                </a:solidFill>
                <a:latin typeface="Aptos"/>
              </a:rPr>
              <a:t>Finalizar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38360" y="4114800"/>
            <a:ext cx="2194560" cy="50292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Publicar y compartir resultados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0352" y="301752"/>
            <a:ext cx="2377440" cy="347472"/>
          </a:xfrm>
          <a:prstGeom prst="roundRect">
            <a:avLst>
              <a:gd name="adj" fmla="val 30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3" y="301752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2B7CBE"/>
                </a:solidFill>
                <a:latin typeface="Aptos"/>
              </a:rPr>
              <a:t>MODELO 05 · 100 % EDITABLE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11155680" cy="5303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93247"/>
                </a:solidFill>
                <a:latin typeface="Aptos"/>
              </a:rPr>
              <a:t>Historia de un proyecto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" y="1408176"/>
            <a:ext cx="10881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Cinco eventos distribuidos con equilibrio visual.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57784" y="6355080"/>
            <a:ext cx="11055096" cy="0"/>
          </a:xfrm>
          <a:prstGeom prst="line">
            <a:avLst/>
          </a:prstGeom>
          <a:ln w="127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5216" y="6437376"/>
            <a:ext cx="896112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7183"/>
                </a:solidFill>
                <a:latin typeface="Aptos"/>
              </a:rPr>
              <a:t>Cambia textos, colores, fechas y figuras directamente en 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144" y="6437376"/>
            <a:ext cx="1271016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B7CBE"/>
                </a:solidFill>
                <a:latin typeface="Aptos"/>
              </a:rPr>
              <a:t>16:9 · PPTX</a:t>
            </a:r>
          </a:p>
        </p:txBody>
      </p:sp>
      <p:cxnSp>
        <p:nvCxnSpPr>
          <p:cNvPr id="11" name="Connector 10"/>
          <p:cNvCxnSpPr/>
          <p:nvPr/>
        </p:nvCxnSpPr>
        <p:spPr>
          <a:xfrm flipV="1">
            <a:off x="1188720" y="3337560"/>
            <a:ext cx="2377440" cy="1280160"/>
          </a:xfrm>
          <a:prstGeom prst="line">
            <a:avLst/>
          </a:prstGeom>
          <a:ln w="50800">
            <a:solidFill>
              <a:srgbClr val="2B7C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3566160" y="3337560"/>
            <a:ext cx="2286000" cy="1280160"/>
          </a:xfrm>
          <a:prstGeom prst="line">
            <a:avLst/>
          </a:prstGeom>
          <a:ln w="50800">
            <a:solidFill>
              <a:srgbClr val="2B7C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5852160" y="3337560"/>
            <a:ext cx="2377440" cy="1280160"/>
          </a:xfrm>
          <a:prstGeom prst="line">
            <a:avLst/>
          </a:prstGeom>
          <a:ln w="50800">
            <a:solidFill>
              <a:srgbClr val="2B7C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8229600" y="3337560"/>
            <a:ext cx="2423160" cy="1280160"/>
          </a:xfrm>
          <a:prstGeom prst="line">
            <a:avLst/>
          </a:prstGeom>
          <a:ln w="50800">
            <a:solidFill>
              <a:srgbClr val="2B7C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932688" y="4361688"/>
            <a:ext cx="512064" cy="512064"/>
          </a:xfrm>
          <a:prstGeom prst="ellipse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48640" y="3785615"/>
            <a:ext cx="1280160" cy="3657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2B7CBE"/>
                </a:solidFill>
                <a:latin typeface="Aptos"/>
              </a:rPr>
              <a:t>2019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4904" y="3447287"/>
            <a:ext cx="1645920" cy="3657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93247"/>
                </a:solidFill>
                <a:latin typeface="Aptos"/>
              </a:rPr>
              <a:t>Hito 1</a:t>
            </a:r>
          </a:p>
        </p:txBody>
      </p:sp>
      <p:sp>
        <p:nvSpPr>
          <p:cNvPr id="18" name="Oval 17"/>
          <p:cNvSpPr/>
          <p:nvPr/>
        </p:nvSpPr>
        <p:spPr>
          <a:xfrm>
            <a:off x="3310128" y="3081528"/>
            <a:ext cx="512064" cy="512064"/>
          </a:xfrm>
          <a:prstGeom prst="ellipse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926080" y="3749039"/>
            <a:ext cx="1280160" cy="3657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6A085"/>
                </a:solidFill>
                <a:latin typeface="Aptos"/>
              </a:rPr>
              <a:t>2020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52344" y="4123944"/>
            <a:ext cx="1645920" cy="3657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93247"/>
                </a:solidFill>
                <a:latin typeface="Aptos"/>
              </a:rPr>
              <a:t>Hito 2</a:t>
            </a:r>
          </a:p>
        </p:txBody>
      </p:sp>
      <p:sp>
        <p:nvSpPr>
          <p:cNvPr id="21" name="Oval 20"/>
          <p:cNvSpPr/>
          <p:nvPr/>
        </p:nvSpPr>
        <p:spPr>
          <a:xfrm>
            <a:off x="5596128" y="4361688"/>
            <a:ext cx="512064" cy="512064"/>
          </a:xfrm>
          <a:prstGeom prst="ellipse">
            <a:avLst/>
          </a:prstGeom>
          <a:solidFill>
            <a:srgbClr val="F19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212080" y="3785615"/>
            <a:ext cx="1280160" cy="3657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F19A52"/>
                </a:solidFill>
                <a:latin typeface="Aptos"/>
              </a:rPr>
              <a:t>2021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38344" y="3447287"/>
            <a:ext cx="1645920" cy="3657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93247"/>
                </a:solidFill>
                <a:latin typeface="Aptos"/>
              </a:rPr>
              <a:t>Hito 3</a:t>
            </a:r>
          </a:p>
        </p:txBody>
      </p:sp>
      <p:sp>
        <p:nvSpPr>
          <p:cNvPr id="24" name="Oval 23"/>
          <p:cNvSpPr/>
          <p:nvPr/>
        </p:nvSpPr>
        <p:spPr>
          <a:xfrm>
            <a:off x="7973568" y="3081528"/>
            <a:ext cx="512064" cy="512064"/>
          </a:xfrm>
          <a:prstGeom prst="ellipse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589520" y="3749039"/>
            <a:ext cx="1280160" cy="3657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7654B2"/>
                </a:solidFill>
                <a:latin typeface="Aptos"/>
              </a:rPr>
              <a:t>2022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15783" y="4123944"/>
            <a:ext cx="1645920" cy="3657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93247"/>
                </a:solidFill>
                <a:latin typeface="Aptos"/>
              </a:rPr>
              <a:t>Hito 4</a:t>
            </a:r>
          </a:p>
        </p:txBody>
      </p:sp>
      <p:sp>
        <p:nvSpPr>
          <p:cNvPr id="27" name="Oval 26"/>
          <p:cNvSpPr/>
          <p:nvPr/>
        </p:nvSpPr>
        <p:spPr>
          <a:xfrm>
            <a:off x="10396728" y="4361688"/>
            <a:ext cx="512064" cy="512064"/>
          </a:xfrm>
          <a:prstGeom prst="ellipse">
            <a:avLst/>
          </a:prstGeom>
          <a:solidFill>
            <a:srgbClr val="D85B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12680" y="3785615"/>
            <a:ext cx="1280160" cy="3657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D85B65"/>
                </a:solidFill>
                <a:latin typeface="Aptos"/>
              </a:rPr>
              <a:t>2023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38944" y="3447287"/>
            <a:ext cx="1645920" cy="36576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93247"/>
                </a:solidFill>
                <a:latin typeface="Aptos"/>
              </a:rPr>
              <a:t>Hito 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0352" y="301752"/>
            <a:ext cx="2377440" cy="347472"/>
          </a:xfrm>
          <a:prstGeom prst="roundRect">
            <a:avLst>
              <a:gd name="adj" fmla="val 30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3" y="301752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6A085"/>
                </a:solidFill>
                <a:latin typeface="Aptos"/>
              </a:rPr>
              <a:t>MODELO 06 · 100 % EDITABLE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11155680" cy="5303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93247"/>
                </a:solidFill>
                <a:latin typeface="Aptos"/>
              </a:rPr>
              <a:t>Evolución de un aprendizaje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" y="1408176"/>
            <a:ext cx="10881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Del diagnóstico a la evaluación.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57784" y="6355080"/>
            <a:ext cx="11055096" cy="0"/>
          </a:xfrm>
          <a:prstGeom prst="line">
            <a:avLst/>
          </a:prstGeom>
          <a:ln w="127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5216" y="6437376"/>
            <a:ext cx="896112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7183"/>
                </a:solidFill>
                <a:latin typeface="Aptos"/>
              </a:rPr>
              <a:t>Cambia textos, colores, fechas y figuras directamente en 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144" y="6437376"/>
            <a:ext cx="1271016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6A085"/>
                </a:solidFill>
                <a:latin typeface="Aptos"/>
              </a:rPr>
              <a:t>16:9 · PPTX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76656" y="2560320"/>
            <a:ext cx="2103120" cy="2286000"/>
          </a:xfrm>
          <a:prstGeom prst="roundRect">
            <a:avLst>
              <a:gd name="adj" fmla="val 14000"/>
            </a:avLst>
          </a:prstGeom>
          <a:solidFill>
            <a:srgbClr val="EA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453895" y="2807208"/>
            <a:ext cx="548640" cy="548640"/>
          </a:xfrm>
          <a:prstGeom prst="ellipse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472184" y="2916936"/>
            <a:ext cx="512063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" y="3566160"/>
            <a:ext cx="1920240" cy="4389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93247"/>
                </a:solidFill>
                <a:latin typeface="Aptos"/>
              </a:rPr>
              <a:t>Explorar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7" y="4096512"/>
            <a:ext cx="1783080" cy="4389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Ideas previas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2779776" y="3657600"/>
            <a:ext cx="182880" cy="0"/>
          </a:xfrm>
          <a:prstGeom prst="line">
            <a:avLst/>
          </a:prstGeom>
          <a:ln w="38100">
            <a:solidFill>
              <a:srgbClr val="16A0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2980944" y="2560320"/>
            <a:ext cx="2103120" cy="2286000"/>
          </a:xfrm>
          <a:prstGeom prst="roundRect">
            <a:avLst>
              <a:gd name="adj" fmla="val 14000"/>
            </a:avLst>
          </a:prstGeom>
          <a:solidFill>
            <a:srgbClr val="EAF8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3758184" y="2807208"/>
            <a:ext cx="548640" cy="548640"/>
          </a:xfrm>
          <a:prstGeom prst="ellipse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776472" y="2916936"/>
            <a:ext cx="512063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072384" y="3566160"/>
            <a:ext cx="1920240" cy="4389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93247"/>
                </a:solidFill>
                <a:latin typeface="Aptos"/>
              </a:rPr>
              <a:t>Comprender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45536" y="4096512"/>
            <a:ext cx="1783080" cy="4389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Conceptos clave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084064" y="3657600"/>
            <a:ext cx="182880" cy="0"/>
          </a:xfrm>
          <a:prstGeom prst="line">
            <a:avLst/>
          </a:prstGeom>
          <a:ln w="38100">
            <a:solidFill>
              <a:srgbClr val="16A0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5285232" y="2560320"/>
            <a:ext cx="2103120" cy="2286000"/>
          </a:xfrm>
          <a:prstGeom prst="roundRect">
            <a:avLst>
              <a:gd name="adj" fmla="val 14000"/>
            </a:avLst>
          </a:prstGeom>
          <a:solidFill>
            <a:srgbClr val="FE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062472" y="2807208"/>
            <a:ext cx="548640" cy="548640"/>
          </a:xfrm>
          <a:prstGeom prst="ellipse">
            <a:avLst/>
          </a:prstGeom>
          <a:solidFill>
            <a:srgbClr val="F19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80759" y="2916936"/>
            <a:ext cx="512063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76672" y="3566160"/>
            <a:ext cx="1920240" cy="4389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93247"/>
                </a:solidFill>
                <a:latin typeface="Aptos"/>
              </a:rPr>
              <a:t>Aplicar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49824" y="4096512"/>
            <a:ext cx="1783080" cy="4389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Ejercicios prácticos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7388352" y="3657600"/>
            <a:ext cx="182880" cy="0"/>
          </a:xfrm>
          <a:prstGeom prst="line">
            <a:avLst/>
          </a:prstGeom>
          <a:ln w="38100">
            <a:solidFill>
              <a:srgbClr val="16A0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7589520" y="2560320"/>
            <a:ext cx="2103120" cy="2286000"/>
          </a:xfrm>
          <a:prstGeom prst="roundRect">
            <a:avLst>
              <a:gd name="adj" fmla="val 14000"/>
            </a:avLst>
          </a:prstGeom>
          <a:solidFill>
            <a:srgbClr val="F0EC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8366760" y="2807208"/>
            <a:ext cx="548640" cy="548640"/>
          </a:xfrm>
          <a:prstGeom prst="ellipse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385048" y="2916936"/>
            <a:ext cx="512063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680960" y="3566160"/>
            <a:ext cx="1920240" cy="4389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93247"/>
                </a:solidFill>
                <a:latin typeface="Aptos"/>
              </a:rPr>
              <a:t>Crear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54112" y="4096512"/>
            <a:ext cx="1783080" cy="4389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Proyecto propio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9692640" y="3657600"/>
            <a:ext cx="182880" cy="0"/>
          </a:xfrm>
          <a:prstGeom prst="line">
            <a:avLst/>
          </a:prstGeom>
          <a:ln w="38100">
            <a:solidFill>
              <a:srgbClr val="16A08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9893808" y="2560320"/>
            <a:ext cx="2103120" cy="2286000"/>
          </a:xfrm>
          <a:prstGeom prst="roundRect">
            <a:avLst>
              <a:gd name="adj" fmla="val 14000"/>
            </a:avLst>
          </a:prstGeom>
          <a:solidFill>
            <a:srgbClr val="FBEC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10671048" y="2807208"/>
            <a:ext cx="548640" cy="548640"/>
          </a:xfrm>
          <a:prstGeom prst="ellipse">
            <a:avLst/>
          </a:prstGeom>
          <a:solidFill>
            <a:srgbClr val="D85B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10689336" y="2916936"/>
            <a:ext cx="512063" cy="33832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985248" y="3566160"/>
            <a:ext cx="1920240" cy="4389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93247"/>
                </a:solidFill>
                <a:latin typeface="Aptos"/>
              </a:rPr>
              <a:t>Evaluar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058400" y="4096512"/>
            <a:ext cx="1783080" cy="4389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Lo aprendido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0352" y="301752"/>
            <a:ext cx="2377440" cy="347472"/>
          </a:xfrm>
          <a:prstGeom prst="roundRect">
            <a:avLst>
              <a:gd name="adj" fmla="val 30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3" y="301752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7654B2"/>
                </a:solidFill>
                <a:latin typeface="Aptos"/>
              </a:rPr>
              <a:t>MODELO 07 · 100 % EDITABLE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11155680" cy="5303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93247"/>
                </a:solidFill>
                <a:latin typeface="Aptos"/>
              </a:rPr>
              <a:t>Comparación de dos cronologías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" y="1408176"/>
            <a:ext cx="10881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Contrasta la evolución de dos equipos o temas.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57784" y="6355080"/>
            <a:ext cx="11055096" cy="0"/>
          </a:xfrm>
          <a:prstGeom prst="line">
            <a:avLst/>
          </a:prstGeom>
          <a:ln w="127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5216" y="6437376"/>
            <a:ext cx="896112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7183"/>
                </a:solidFill>
                <a:latin typeface="Aptos"/>
              </a:rPr>
              <a:t>Cambia textos, colores, fechas y figuras directamente en 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144" y="6437376"/>
            <a:ext cx="1271016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7654B2"/>
                </a:solidFill>
                <a:latin typeface="Aptos"/>
              </a:rPr>
              <a:t>16:9 · PPTX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94944" y="2514600"/>
            <a:ext cx="1508760" cy="384048"/>
          </a:xfrm>
          <a:prstGeom prst="roundRect">
            <a:avLst>
              <a:gd name="adj" fmla="val 30000"/>
            </a:avLst>
          </a:prstGeom>
          <a:solidFill>
            <a:srgbClr val="EAF3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68096" y="2514600"/>
            <a:ext cx="1362456" cy="38404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2B7CBE"/>
                </a:solidFill>
                <a:latin typeface="Aptos"/>
              </a:rPr>
              <a:t>PROYECTO 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606040" y="2770632"/>
            <a:ext cx="8494776" cy="0"/>
          </a:xfrm>
          <a:prstGeom prst="line">
            <a:avLst/>
          </a:prstGeom>
          <a:ln w="63500">
            <a:solidFill>
              <a:srgbClr val="2B7C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2962656" y="2596896"/>
            <a:ext cx="347472" cy="347472"/>
          </a:xfrm>
          <a:prstGeom prst="ellipse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176272" y="2011679"/>
            <a:ext cx="192024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93247"/>
                </a:solidFill>
                <a:latin typeface="Aptos"/>
              </a:rPr>
              <a:t>Preparación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59152" y="3063239"/>
            <a:ext cx="155448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Periodo 1</a:t>
            </a:r>
          </a:p>
        </p:txBody>
      </p:sp>
      <p:sp>
        <p:nvSpPr>
          <p:cNvPr id="17" name="Oval 16"/>
          <p:cNvSpPr/>
          <p:nvPr/>
        </p:nvSpPr>
        <p:spPr>
          <a:xfrm>
            <a:off x="5522976" y="2596896"/>
            <a:ext cx="347472" cy="347472"/>
          </a:xfrm>
          <a:prstGeom prst="ellipse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736592" y="2011679"/>
            <a:ext cx="192024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93247"/>
                </a:solidFill>
                <a:latin typeface="Aptos"/>
              </a:rPr>
              <a:t>Desarrollo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19472" y="3063239"/>
            <a:ext cx="155448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Periodo 2</a:t>
            </a:r>
          </a:p>
        </p:txBody>
      </p:sp>
      <p:sp>
        <p:nvSpPr>
          <p:cNvPr id="20" name="Oval 19"/>
          <p:cNvSpPr/>
          <p:nvPr/>
        </p:nvSpPr>
        <p:spPr>
          <a:xfrm>
            <a:off x="8083296" y="2596896"/>
            <a:ext cx="347472" cy="347472"/>
          </a:xfrm>
          <a:prstGeom prst="ellipse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296912" y="2011679"/>
            <a:ext cx="192024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93247"/>
                </a:solidFill>
                <a:latin typeface="Aptos"/>
              </a:rPr>
              <a:t>Revisión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79792" y="3063239"/>
            <a:ext cx="155448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Periodo 3</a:t>
            </a:r>
          </a:p>
        </p:txBody>
      </p:sp>
      <p:sp>
        <p:nvSpPr>
          <p:cNvPr id="23" name="Oval 22"/>
          <p:cNvSpPr/>
          <p:nvPr/>
        </p:nvSpPr>
        <p:spPr>
          <a:xfrm>
            <a:off x="10643615" y="2596896"/>
            <a:ext cx="347472" cy="347472"/>
          </a:xfrm>
          <a:prstGeom prst="ellipse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857231" y="2011679"/>
            <a:ext cx="192024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93247"/>
                </a:solidFill>
                <a:latin typeface="Aptos"/>
              </a:rPr>
              <a:t>Cierre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40111" y="3063239"/>
            <a:ext cx="155448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Periodo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94944" y="4389120"/>
            <a:ext cx="1508760" cy="384048"/>
          </a:xfrm>
          <a:prstGeom prst="roundRect">
            <a:avLst>
              <a:gd name="adj" fmla="val 30000"/>
            </a:avLst>
          </a:prstGeom>
          <a:solidFill>
            <a:srgbClr val="EAF3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68096" y="4389120"/>
            <a:ext cx="1362456" cy="38404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7654B2"/>
                </a:solidFill>
                <a:latin typeface="Aptos"/>
              </a:rPr>
              <a:t>PROYECTO B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2606040" y="4645152"/>
            <a:ext cx="8494776" cy="0"/>
          </a:xfrm>
          <a:prstGeom prst="line">
            <a:avLst/>
          </a:prstGeom>
          <a:ln w="63500">
            <a:solidFill>
              <a:srgbClr val="7654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2962656" y="4471416"/>
            <a:ext cx="347472" cy="347472"/>
          </a:xfrm>
          <a:prstGeom prst="ellipse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176272" y="3886200"/>
            <a:ext cx="192024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93247"/>
                </a:solidFill>
                <a:latin typeface="Aptos"/>
              </a:rPr>
              <a:t>Preparación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359152" y="4937760"/>
            <a:ext cx="155448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Periodo 1</a:t>
            </a:r>
          </a:p>
        </p:txBody>
      </p:sp>
      <p:sp>
        <p:nvSpPr>
          <p:cNvPr id="32" name="Oval 31"/>
          <p:cNvSpPr/>
          <p:nvPr/>
        </p:nvSpPr>
        <p:spPr>
          <a:xfrm>
            <a:off x="5522976" y="4471416"/>
            <a:ext cx="347472" cy="347472"/>
          </a:xfrm>
          <a:prstGeom prst="ellipse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736592" y="3886200"/>
            <a:ext cx="192024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93247"/>
                </a:solidFill>
                <a:latin typeface="Aptos"/>
              </a:rPr>
              <a:t>Desarrollo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919472" y="4937760"/>
            <a:ext cx="155448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Periodo 2</a:t>
            </a:r>
          </a:p>
        </p:txBody>
      </p:sp>
      <p:sp>
        <p:nvSpPr>
          <p:cNvPr id="35" name="Oval 34"/>
          <p:cNvSpPr/>
          <p:nvPr/>
        </p:nvSpPr>
        <p:spPr>
          <a:xfrm>
            <a:off x="8083296" y="4471416"/>
            <a:ext cx="347472" cy="347472"/>
          </a:xfrm>
          <a:prstGeom prst="ellipse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7296912" y="3886200"/>
            <a:ext cx="192024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93247"/>
                </a:solidFill>
                <a:latin typeface="Aptos"/>
              </a:rPr>
              <a:t>Revisión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479792" y="4937760"/>
            <a:ext cx="155448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Periodo 3</a:t>
            </a:r>
          </a:p>
        </p:txBody>
      </p:sp>
      <p:sp>
        <p:nvSpPr>
          <p:cNvPr id="38" name="Oval 37"/>
          <p:cNvSpPr/>
          <p:nvPr/>
        </p:nvSpPr>
        <p:spPr>
          <a:xfrm>
            <a:off x="10643615" y="4471416"/>
            <a:ext cx="347472" cy="347472"/>
          </a:xfrm>
          <a:prstGeom prst="ellipse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857231" y="3886200"/>
            <a:ext cx="192024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93247"/>
                </a:solidFill>
                <a:latin typeface="Aptos"/>
              </a:rPr>
              <a:t>Cierre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40111" y="4937760"/>
            <a:ext cx="1554480" cy="32918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5F7183"/>
                </a:solidFill>
                <a:latin typeface="Aptos"/>
              </a:rPr>
              <a:t>Periodo 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F19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0352" y="301752"/>
            <a:ext cx="2377440" cy="347472"/>
          </a:xfrm>
          <a:prstGeom prst="roundRect">
            <a:avLst>
              <a:gd name="adj" fmla="val 30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3" y="301752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F19A52"/>
                </a:solidFill>
                <a:latin typeface="Aptos"/>
              </a:rPr>
              <a:t>MODELO 08 · 100 % EDITABLE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11155680" cy="5303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93247"/>
                </a:solidFill>
                <a:latin typeface="Aptos"/>
              </a:rPr>
              <a:t>Calendario de hitos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" y="1408176"/>
            <a:ext cx="10881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Seis meses para comunicar un plan resumido.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57784" y="6355080"/>
            <a:ext cx="11055096" cy="0"/>
          </a:xfrm>
          <a:prstGeom prst="line">
            <a:avLst/>
          </a:prstGeom>
          <a:ln w="127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5216" y="6437376"/>
            <a:ext cx="896112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7183"/>
                </a:solidFill>
                <a:latin typeface="Aptos"/>
              </a:rPr>
              <a:t>Cambia textos, colores, fechas y figuras directamente en 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144" y="6437376"/>
            <a:ext cx="1271016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19A52"/>
                </a:solidFill>
                <a:latin typeface="Aptos"/>
              </a:rPr>
              <a:t>16:9 · PPTX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103120"/>
            <a:ext cx="3593592" cy="13716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85800" y="2103120"/>
            <a:ext cx="850392" cy="1371600"/>
          </a:xfrm>
          <a:prstGeom prst="rect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58952" y="2596896"/>
            <a:ext cx="713232" cy="29260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Aptos"/>
              </a:rPr>
              <a:t>ENE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73936" y="2395727"/>
            <a:ext cx="2286000" cy="4114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193247"/>
                </a:solidFill>
                <a:latin typeface="Aptos"/>
              </a:rPr>
              <a:t>Objetivos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83080" y="2926079"/>
            <a:ext cx="2194560" cy="28346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Escribe aquí la tarea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72000" y="2103120"/>
            <a:ext cx="3593592" cy="13716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572000" y="2103120"/>
            <a:ext cx="850392" cy="1371600"/>
          </a:xfrm>
          <a:prstGeom prst="rect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645152" y="2596896"/>
            <a:ext cx="713232" cy="29260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Aptos"/>
              </a:rPr>
              <a:t>FEB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0136" y="2395727"/>
            <a:ext cx="2286000" cy="4114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193247"/>
                </a:solidFill>
                <a:latin typeface="Aptos"/>
              </a:rPr>
              <a:t>Fuentes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0" y="2926079"/>
            <a:ext cx="2194560" cy="28346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Escribe aquí la tarea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458200" y="2103120"/>
            <a:ext cx="3593592" cy="13716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458200" y="2103120"/>
            <a:ext cx="850392" cy="1371600"/>
          </a:xfrm>
          <a:prstGeom prst="rect">
            <a:avLst/>
          </a:prstGeom>
          <a:solidFill>
            <a:srgbClr val="F19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531352" y="2596896"/>
            <a:ext cx="713232" cy="29260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Aptos"/>
              </a:rPr>
              <a:t>MAR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46336" y="2395727"/>
            <a:ext cx="2286000" cy="4114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193247"/>
                </a:solidFill>
                <a:latin typeface="Aptos"/>
              </a:rPr>
              <a:t>Diseño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55480" y="2926079"/>
            <a:ext cx="2194560" cy="28346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Escribe aquí la tarea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85800" y="3730752"/>
            <a:ext cx="3593592" cy="13716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85800" y="3730752"/>
            <a:ext cx="850392" cy="1371600"/>
          </a:xfrm>
          <a:prstGeom prst="rect">
            <a:avLst/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58952" y="4224528"/>
            <a:ext cx="713232" cy="29260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Aptos"/>
              </a:rPr>
              <a:t>ABR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73936" y="4023360"/>
            <a:ext cx="2286000" cy="4114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193247"/>
                </a:solidFill>
                <a:latin typeface="Aptos"/>
              </a:rPr>
              <a:t>Prácticas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83080" y="4553712"/>
            <a:ext cx="2194560" cy="28346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Escribe aquí la tarea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4572000" y="3730752"/>
            <a:ext cx="3593592" cy="13716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4572000" y="3730752"/>
            <a:ext cx="850392" cy="1371600"/>
          </a:xfrm>
          <a:prstGeom prst="rect">
            <a:avLst/>
          </a:prstGeom>
          <a:solidFill>
            <a:srgbClr val="D85B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645152" y="4224528"/>
            <a:ext cx="713232" cy="29260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Aptos"/>
              </a:rPr>
              <a:t>MAY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0136" y="4023360"/>
            <a:ext cx="2286000" cy="4114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193247"/>
                </a:solidFill>
                <a:latin typeface="Aptos"/>
              </a:rPr>
              <a:t>Mejoras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0" y="4553712"/>
            <a:ext cx="2194560" cy="28346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Escribe aquí la tarea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458200" y="3730752"/>
            <a:ext cx="3593592" cy="13716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458200" y="3730752"/>
            <a:ext cx="850392" cy="1371600"/>
          </a:xfrm>
          <a:prstGeom prst="rect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531352" y="4224528"/>
            <a:ext cx="713232" cy="29260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Aptos"/>
              </a:rPr>
              <a:t>JUN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46336" y="4023360"/>
            <a:ext cx="2286000" cy="41148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900" b="1">
                <a:solidFill>
                  <a:srgbClr val="193247"/>
                </a:solidFill>
                <a:latin typeface="Aptos"/>
              </a:rPr>
              <a:t>Informe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555480" y="4553712"/>
            <a:ext cx="2194560" cy="28346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Escribe aquí la tarea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0352" y="301752"/>
            <a:ext cx="2377440" cy="347472"/>
          </a:xfrm>
          <a:prstGeom prst="roundRect">
            <a:avLst>
              <a:gd name="adj" fmla="val 30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3" y="301752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6A085"/>
                </a:solidFill>
                <a:latin typeface="Aptos"/>
              </a:rPr>
              <a:t>MODELO 09 · 100 % EDITABLE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11155680" cy="5303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93247"/>
                </a:solidFill>
                <a:latin typeface="Aptos"/>
              </a:rPr>
              <a:t>Cronograma de cuatro semanas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" y="1408176"/>
            <a:ext cx="10881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Visualiza una secuencia de tareas cortas.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57784" y="6355080"/>
            <a:ext cx="11055096" cy="0"/>
          </a:xfrm>
          <a:prstGeom prst="line">
            <a:avLst/>
          </a:prstGeom>
          <a:ln w="127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5216" y="6437376"/>
            <a:ext cx="896112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7183"/>
                </a:solidFill>
                <a:latin typeface="Aptos"/>
              </a:rPr>
              <a:t>Cambia textos, colores, fechas y figuras directamente en 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144" y="6437376"/>
            <a:ext cx="1271016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6A085"/>
                </a:solidFill>
                <a:latin typeface="Aptos"/>
              </a:rPr>
              <a:t>16:9 · PPTX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3232" y="2331720"/>
            <a:ext cx="2642616" cy="2752344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50976" y="2624328"/>
            <a:ext cx="2139696" cy="384048"/>
          </a:xfrm>
          <a:prstGeom prst="roundRect">
            <a:avLst>
              <a:gd name="adj" fmla="val 30000"/>
            </a:avLst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24128" y="2624328"/>
            <a:ext cx="1993391" cy="38404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2B7CBE"/>
                </a:solidFill>
                <a:latin typeface="Aptos"/>
              </a:rPr>
              <a:t>SEMANA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" y="3264408"/>
            <a:ext cx="2286000" cy="4297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93247"/>
                </a:solidFill>
                <a:latin typeface="Aptos"/>
              </a:rPr>
              <a:t>Planear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6112" y="3831336"/>
            <a:ext cx="2286000" cy="54864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5F7183"/>
                </a:solidFill>
                <a:latin typeface="Aptos"/>
              </a:rPr>
              <a:t>Metas y calendario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0120" y="4654296"/>
            <a:ext cx="2148840" cy="100584"/>
          </a:xfrm>
          <a:prstGeom prst="roundRect">
            <a:avLst>
              <a:gd name="adj" fmla="val 20000"/>
            </a:avLst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593591" y="2331720"/>
            <a:ext cx="2642616" cy="2752344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3831335" y="2624328"/>
            <a:ext cx="2139696" cy="384048"/>
          </a:xfrm>
          <a:prstGeom prst="roundRect">
            <a:avLst>
              <a:gd name="adj" fmla="val 30000"/>
            </a:avLst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904487" y="2624328"/>
            <a:ext cx="1993391" cy="38404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6A085"/>
                </a:solidFill>
                <a:latin typeface="Aptos"/>
              </a:rPr>
              <a:t>SEMANA 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76472" y="3264408"/>
            <a:ext cx="2286000" cy="4297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93247"/>
                </a:solidFill>
                <a:latin typeface="Aptos"/>
              </a:rPr>
              <a:t>Investigar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76472" y="3831336"/>
            <a:ext cx="2286000" cy="54864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5F7183"/>
                </a:solidFill>
                <a:latin typeface="Aptos"/>
              </a:rPr>
              <a:t>Fuentes y ejemplos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40479" y="4654296"/>
            <a:ext cx="2148840" cy="100584"/>
          </a:xfrm>
          <a:prstGeom prst="roundRect">
            <a:avLst>
              <a:gd name="adj" fmla="val 20000"/>
            </a:avLst>
          </a:prstGeom>
          <a:solidFill>
            <a:srgbClr val="16A08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473952" y="2331720"/>
            <a:ext cx="2642616" cy="2752344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711696" y="2624328"/>
            <a:ext cx="2139696" cy="384048"/>
          </a:xfrm>
          <a:prstGeom prst="roundRect">
            <a:avLst>
              <a:gd name="adj" fmla="val 30000"/>
            </a:avLst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784848" y="2624328"/>
            <a:ext cx="1993391" cy="38404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19A52"/>
                </a:solidFill>
                <a:latin typeface="Aptos"/>
              </a:rPr>
              <a:t>SEMANA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56832" y="3264408"/>
            <a:ext cx="2286000" cy="4297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93247"/>
                </a:solidFill>
                <a:latin typeface="Aptos"/>
              </a:rPr>
              <a:t>Producir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56832" y="3831336"/>
            <a:ext cx="2286000" cy="54864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5F7183"/>
                </a:solidFill>
                <a:latin typeface="Aptos"/>
              </a:rPr>
              <a:t>Borrador y pruebas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720840" y="4654296"/>
            <a:ext cx="2148840" cy="100584"/>
          </a:xfrm>
          <a:prstGeom prst="roundRect">
            <a:avLst>
              <a:gd name="adj" fmla="val 20000"/>
            </a:avLst>
          </a:prstGeom>
          <a:solidFill>
            <a:srgbClr val="F19A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9354311" y="2331720"/>
            <a:ext cx="2642616" cy="2752344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9592055" y="2624328"/>
            <a:ext cx="2139696" cy="384048"/>
          </a:xfrm>
          <a:prstGeom prst="roundRect">
            <a:avLst>
              <a:gd name="adj" fmla="val 30000"/>
            </a:avLst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665207" y="2624328"/>
            <a:ext cx="1993391" cy="38404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7654B2"/>
                </a:solidFill>
                <a:latin typeface="Aptos"/>
              </a:rPr>
              <a:t>SEMANA 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537191" y="3264408"/>
            <a:ext cx="2286000" cy="429768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93247"/>
                </a:solidFill>
                <a:latin typeface="Aptos"/>
              </a:rPr>
              <a:t>Presentar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37191" y="3831336"/>
            <a:ext cx="2286000" cy="548640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5F7183"/>
                </a:solidFill>
                <a:latin typeface="Aptos"/>
              </a:rPr>
              <a:t>Entrega final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601199" y="4654296"/>
            <a:ext cx="2148840" cy="100584"/>
          </a:xfrm>
          <a:prstGeom prst="roundRect">
            <a:avLst>
              <a:gd name="adj" fmla="val 20000"/>
            </a:avLst>
          </a:prstGeom>
          <a:solidFill>
            <a:srgbClr val="7654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2B7C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30352" y="301752"/>
            <a:ext cx="2377440" cy="347472"/>
          </a:xfrm>
          <a:prstGeom prst="roundRect">
            <a:avLst>
              <a:gd name="adj" fmla="val 30000"/>
            </a:avLst>
          </a:prstGeom>
          <a:solidFill>
            <a:srgbClr val="ED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3503" y="301752"/>
            <a:ext cx="2231136" cy="34747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2B7CBE"/>
                </a:solidFill>
                <a:latin typeface="Aptos"/>
              </a:rPr>
              <a:t>MODELO 10 · 100 % EDITABLE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822960"/>
            <a:ext cx="11155680" cy="53035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93247"/>
                </a:solidFill>
                <a:latin typeface="Aptos"/>
              </a:rPr>
              <a:t>Línea de tiempo minimalista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" y="1408176"/>
            <a:ext cx="10881360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F7183"/>
                </a:solidFill>
                <a:latin typeface="Aptos"/>
              </a:rPr>
              <a:t>Cronología elegante para presentaciones profesionales.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57784" y="6355080"/>
            <a:ext cx="11055096" cy="0"/>
          </a:xfrm>
          <a:prstGeom prst="line">
            <a:avLst/>
          </a:prstGeom>
          <a:ln w="12700">
            <a:solidFill>
              <a:srgbClr val="DCE6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85216" y="6437376"/>
            <a:ext cx="8961120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7183"/>
                </a:solidFill>
                <a:latin typeface="Aptos"/>
              </a:rPr>
              <a:t>Cambia textos, colores, fechas y figuras directamente en PowerPoint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96144" y="6437376"/>
            <a:ext cx="1271016" cy="21031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B7CBE"/>
                </a:solidFill>
                <a:latin typeface="Aptos"/>
              </a:rPr>
              <a:t>16:9 · PPTX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280160" y="3913632"/>
            <a:ext cx="9619488" cy="0"/>
          </a:xfrm>
          <a:prstGeom prst="line">
            <a:avLst/>
          </a:prstGeom>
          <a:ln w="38100">
            <a:solidFill>
              <a:srgbClr val="2B7C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1261872" y="3712464"/>
            <a:ext cx="402336" cy="40233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B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530352" y="3008376"/>
            <a:ext cx="1865376" cy="393192"/>
          </a:xfrm>
          <a:prstGeom prst="roundRect">
            <a:avLst>
              <a:gd name="adj" fmla="val 30000"/>
            </a:avLst>
          </a:prstGeom>
          <a:solidFill>
            <a:srgbClr val="EAF2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3504" y="3008376"/>
            <a:ext cx="1719072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2B7CBE"/>
                </a:solidFill>
                <a:latin typeface="Aptos"/>
              </a:rPr>
              <a:t>2020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28600" y="4416552"/>
            <a:ext cx="2468880" cy="51206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93247"/>
                </a:solidFill>
                <a:latin typeface="Aptos"/>
              </a:rPr>
              <a:t>Diagnóstico</a:t>
            </a:r>
          </a:p>
        </p:txBody>
      </p:sp>
      <p:sp>
        <p:nvSpPr>
          <p:cNvPr id="16" name="Oval 15"/>
          <p:cNvSpPr/>
          <p:nvPr/>
        </p:nvSpPr>
        <p:spPr>
          <a:xfrm>
            <a:off x="4306824" y="3712464"/>
            <a:ext cx="402336" cy="40233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B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575303" y="3008376"/>
            <a:ext cx="1865376" cy="393192"/>
          </a:xfrm>
          <a:prstGeom prst="roundRect">
            <a:avLst>
              <a:gd name="adj" fmla="val 30000"/>
            </a:avLst>
          </a:prstGeom>
          <a:solidFill>
            <a:srgbClr val="EAF2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48456" y="3008376"/>
            <a:ext cx="1719072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2B7CBE"/>
                </a:solidFill>
                <a:latin typeface="Aptos"/>
              </a:rPr>
              <a:t>2022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73551" y="4416552"/>
            <a:ext cx="2468880" cy="51206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93247"/>
                </a:solidFill>
                <a:latin typeface="Aptos"/>
              </a:rPr>
              <a:t>Implementación</a:t>
            </a:r>
          </a:p>
        </p:txBody>
      </p:sp>
      <p:sp>
        <p:nvSpPr>
          <p:cNvPr id="20" name="Oval 19"/>
          <p:cNvSpPr/>
          <p:nvPr/>
        </p:nvSpPr>
        <p:spPr>
          <a:xfrm>
            <a:off x="7351775" y="3712464"/>
            <a:ext cx="402336" cy="40233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B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620256" y="3008376"/>
            <a:ext cx="1865376" cy="393192"/>
          </a:xfrm>
          <a:prstGeom prst="roundRect">
            <a:avLst>
              <a:gd name="adj" fmla="val 30000"/>
            </a:avLst>
          </a:prstGeom>
          <a:solidFill>
            <a:srgbClr val="EAF2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693408" y="3008376"/>
            <a:ext cx="1719072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2B7CBE"/>
                </a:solidFill>
                <a:latin typeface="Aptos"/>
              </a:rPr>
              <a:t>2024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18504" y="4416552"/>
            <a:ext cx="2468880" cy="51206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93247"/>
                </a:solidFill>
                <a:latin typeface="Aptos"/>
              </a:rPr>
              <a:t>Consolidación</a:t>
            </a:r>
          </a:p>
        </p:txBody>
      </p:sp>
      <p:sp>
        <p:nvSpPr>
          <p:cNvPr id="24" name="Oval 23"/>
          <p:cNvSpPr/>
          <p:nvPr/>
        </p:nvSpPr>
        <p:spPr>
          <a:xfrm>
            <a:off x="10396728" y="3712464"/>
            <a:ext cx="402336" cy="402336"/>
          </a:xfrm>
          <a:prstGeom prst="ellipse">
            <a:avLst/>
          </a:prstGeom>
          <a:solidFill>
            <a:srgbClr val="FFFFFF"/>
          </a:solidFill>
          <a:ln w="25400">
            <a:solidFill>
              <a:srgbClr val="2B7C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9665208" y="3008376"/>
            <a:ext cx="1865376" cy="393192"/>
          </a:xfrm>
          <a:prstGeom prst="roundRect">
            <a:avLst>
              <a:gd name="adj" fmla="val 30000"/>
            </a:avLst>
          </a:prstGeom>
          <a:solidFill>
            <a:srgbClr val="EAF2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738360" y="3008376"/>
            <a:ext cx="1719072" cy="393192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2B7CBE"/>
                </a:solidFill>
                <a:latin typeface="Aptos"/>
              </a:rPr>
              <a:t>2026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63456" y="4416552"/>
            <a:ext cx="2468880" cy="512064"/>
          </a:xfrm>
          <a:prstGeom prst="rect">
            <a:avLst/>
          </a:prstGeom>
          <a:noFill/>
        </p:spPr>
        <p:txBody>
          <a:bodyPr wrap="square" lIns="27432" rIns="27432" tIns="27432" bIns="27432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93247"/>
                </a:solidFill>
                <a:latin typeface="Aptos"/>
              </a:rPr>
              <a:t>Proyección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