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0691987" cy="75599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18872" y="109728"/>
            <a:ext cx="3443599" cy="7340528"/>
          </a:xfrm>
          <a:prstGeom prst="roundRect">
            <a:avLst/>
          </a:prstGeom>
          <a:solidFill>
            <a:srgbClr val="E6F5EF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01752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84048" y="658368"/>
            <a:ext cx="2872099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1">
                <a:solidFill>
                  <a:srgbClr val="1D695E"/>
                </a:solidFill>
                <a:latin typeface="Aptos"/>
              </a:defRPr>
            </a:pPr>
            <a:r>
              <a:t>EDUCACIÓN AMBIENTAL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1289304"/>
            <a:ext cx="2872099" cy="7863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200" b="1">
                <a:solidFill>
                  <a:srgbClr val="0E403A"/>
                </a:solidFill>
                <a:latin typeface="Aptos"/>
              </a:defRPr>
            </a:pPr>
            <a:r>
              <a:t>¿POR QUÉ IMPORTA?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" y="2423160"/>
            <a:ext cx="429768" cy="393192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344" y="2491740"/>
            <a:ext cx="256032" cy="2103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04872"/>
            <a:ext cx="2332603" cy="5577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Una ciudad más limpia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2332603" cy="4663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100" b="0">
                <a:solidFill>
                  <a:srgbClr val="0E403A"/>
                </a:solidFill>
                <a:latin typeface="Aptos"/>
              </a:defRPr>
            </a:pPr>
            <a:r>
              <a:t>Elige productos duraderos.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" y="3593591"/>
            <a:ext cx="429768" cy="393192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" y="3662172"/>
            <a:ext cx="256032" cy="2103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575303"/>
            <a:ext cx="2332603" cy="5577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Menos residuos en vertederos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142231"/>
            <a:ext cx="2332603" cy="4663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100" b="0">
                <a:solidFill>
                  <a:srgbClr val="0E403A"/>
                </a:solidFill>
                <a:latin typeface="Aptos"/>
              </a:defRPr>
            </a:pPr>
            <a:r>
              <a:t>Repara y aprovecha objetos.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4048" y="4764024"/>
            <a:ext cx="429768" cy="393192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" y="4832604"/>
            <a:ext cx="256032" cy="21031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745736"/>
            <a:ext cx="2332603" cy="5577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Ahorro de materias primas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312664"/>
            <a:ext cx="2332603" cy="4663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100" b="0">
                <a:solidFill>
                  <a:srgbClr val="0E403A"/>
                </a:solidFill>
                <a:latin typeface="Aptos"/>
              </a:defRPr>
            </a:pPr>
            <a:r>
              <a:t>Clasifica papel, vidrio y plástico.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" y="6665976"/>
            <a:ext cx="2872099" cy="356616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000" b="1">
                <a:solidFill>
                  <a:srgbClr val="1D695E"/>
                </a:solidFill>
                <a:latin typeface="Aptos"/>
              </a:defRPr>
            </a:pPr>
            <a:r>
              <a:t>ABRE PARA VER EL CONTENIDO 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03619" y="109728"/>
            <a:ext cx="3443599" cy="7340528"/>
          </a:xfrm>
          <a:prstGeom prst="roundRect">
            <a:avLst/>
          </a:prstGeom>
          <a:solidFill>
            <a:srgbClr val="F8FCF8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86499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68795" y="667512"/>
            <a:ext cx="2872099" cy="39319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500" b="1">
                <a:solidFill>
                  <a:srgbClr val="1D695E"/>
                </a:solidFill>
                <a:latin typeface="Aptos"/>
              </a:defRPr>
            </a:pPr>
            <a:r>
              <a:t>ECOVIDA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68795" y="1417320"/>
            <a:ext cx="2872099" cy="5029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000" b="1">
                <a:solidFill>
                  <a:srgbClr val="0E403A"/>
                </a:solidFill>
                <a:latin typeface="Aptos"/>
              </a:defRPr>
            </a:pPr>
            <a:r>
              <a:t>MÁS INFORMACIÓN</a:t>
            </a:r>
          </a:p>
        </p:txBody>
      </p:sp>
      <p:sp>
        <p:nvSpPr>
          <p:cNvPr id="23" name="Oval 22"/>
          <p:cNvSpPr/>
          <p:nvPr/>
        </p:nvSpPr>
        <p:spPr>
          <a:xfrm>
            <a:off x="3868795" y="2359152"/>
            <a:ext cx="146304" cy="146304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33971" y="2295144"/>
            <a:ext cx="2597779" cy="5029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0">
                <a:solidFill>
                  <a:srgbClr val="0E403A"/>
                </a:solidFill>
                <a:latin typeface="Aptos"/>
              </a:defRPr>
            </a:pPr>
            <a:r>
              <a:t>Fuentes y referencias</a:t>
            </a:r>
          </a:p>
        </p:txBody>
      </p:sp>
      <p:sp>
        <p:nvSpPr>
          <p:cNvPr id="25" name="Oval 24"/>
          <p:cNvSpPr/>
          <p:nvPr/>
        </p:nvSpPr>
        <p:spPr>
          <a:xfrm>
            <a:off x="3868795" y="2971800"/>
            <a:ext cx="146304" cy="146304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133971" y="2907791"/>
            <a:ext cx="2597779" cy="5029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0">
                <a:solidFill>
                  <a:srgbClr val="0E403A"/>
                </a:solidFill>
                <a:latin typeface="Aptos"/>
              </a:defRPr>
            </a:pPr>
            <a:r>
              <a:t>Información de contacto</a:t>
            </a:r>
          </a:p>
        </p:txBody>
      </p:sp>
      <p:sp>
        <p:nvSpPr>
          <p:cNvPr id="27" name="Oval 26"/>
          <p:cNvSpPr/>
          <p:nvPr/>
        </p:nvSpPr>
        <p:spPr>
          <a:xfrm>
            <a:off x="3868795" y="3584448"/>
            <a:ext cx="146304" cy="146304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33971" y="3520439"/>
            <a:ext cx="2597779" cy="5029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0">
                <a:solidFill>
                  <a:srgbClr val="0E403A"/>
                </a:solidFill>
                <a:latin typeface="Aptos"/>
              </a:defRPr>
            </a:pPr>
            <a:r>
              <a:t>Horario o ubicación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68795" y="4599432"/>
            <a:ext cx="2872099" cy="32004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868795" y="4846320"/>
            <a:ext cx="2872099" cy="2926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1">
                <a:solidFill>
                  <a:srgbClr val="1D695E"/>
                </a:solidFill>
                <a:latin typeface="Aptos"/>
              </a:defRPr>
            </a:pPr>
            <a:r>
              <a:t>RECOMENDACIÓN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68795" y="5257800"/>
            <a:ext cx="2872099" cy="107899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0">
                <a:solidFill>
                  <a:srgbClr val="0E403A"/>
                </a:solidFill>
                <a:latin typeface="Aptos"/>
              </a:defRPr>
            </a:pPr>
            <a:r>
              <a:t>Organiza una jornada de reciclaje en tu colegio o barrio.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68795" y="6684264"/>
            <a:ext cx="2872099" cy="2834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900" b="0">
                <a:solidFill>
                  <a:srgbClr val="1D695E"/>
                </a:solidFill>
                <a:latin typeface="Aptos"/>
              </a:defRPr>
            </a:pPr>
            <a:r>
              <a:t>Material editable · Caratulas.de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88367" y="109728"/>
            <a:ext cx="3443599" cy="7340528"/>
          </a:xfrm>
          <a:prstGeom prst="roundRect">
            <a:avLst/>
          </a:prstGeom>
          <a:solidFill>
            <a:srgbClr val="E6F5EF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271247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484095" y="502920"/>
            <a:ext cx="512064" cy="512064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21255" y="658368"/>
            <a:ext cx="228600" cy="228600"/>
          </a:xfrm>
          <a:prstGeom prst="ellipse">
            <a:avLst/>
          </a:prstGeom>
          <a:solidFill>
            <a:srgbClr val="E6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53543" y="640080"/>
            <a:ext cx="2872099" cy="3291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500" b="1">
                <a:solidFill>
                  <a:srgbClr val="1D695E"/>
                </a:solidFill>
                <a:latin typeface="Aptos"/>
              </a:defRPr>
            </a:pPr>
            <a:r>
              <a:t>ECOVIDA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53543" y="1508760"/>
            <a:ext cx="2872099" cy="3200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1">
                <a:solidFill>
                  <a:srgbClr val="1D695E"/>
                </a:solidFill>
                <a:latin typeface="Aptos"/>
              </a:defRPr>
            </a:pPr>
            <a:r>
              <a:t>EDUCACIÓN AMBIENTAL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53543" y="2103120"/>
            <a:ext cx="2872099" cy="15727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900" b="1">
                <a:solidFill>
                  <a:srgbClr val="0E403A"/>
                </a:solidFill>
                <a:latin typeface="Aptos"/>
              </a:defRPr>
            </a:pPr>
            <a:r>
              <a:t>RECICLAJE EN ACCIÓN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53543" y="3977639"/>
            <a:ext cx="2872099" cy="9144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700" b="0">
                <a:solidFill>
                  <a:srgbClr val="1D695E"/>
                </a:solidFill>
                <a:latin typeface="Aptos"/>
              </a:defRPr>
            </a:pPr>
            <a:r>
              <a:t>Un pequeño cambio, un gran impacto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53543" y="5166360"/>
            <a:ext cx="2872099" cy="54864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53543" y="5577840"/>
            <a:ext cx="2872099" cy="3840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100" b="1">
                <a:solidFill>
                  <a:srgbClr val="0E403A"/>
                </a:solidFill>
                <a:latin typeface="Aptos"/>
              </a:defRPr>
            </a:pPr>
            <a:r>
              <a:t>TRÍPTICO ORIGINAL Y EDITABLE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53543" y="6126480"/>
            <a:ext cx="2872099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100" b="0">
                <a:solidFill>
                  <a:srgbClr val="0E403A"/>
                </a:solidFill>
                <a:latin typeface="Aptos"/>
              </a:defRPr>
            </a:pPr>
            <a:r>
              <a:t>Reemplaza este texto por los datos de tu proyecto.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18872" y="109728"/>
            <a:ext cx="3443599" cy="7340528"/>
          </a:xfrm>
          <a:prstGeom prst="roundRect">
            <a:avLst/>
          </a:prstGeom>
          <a:solidFill>
            <a:srgbClr val="F8FCF8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01752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84048" y="667512"/>
            <a:ext cx="2872099" cy="33832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1">
                <a:solidFill>
                  <a:srgbClr val="1D695E"/>
                </a:solidFill>
                <a:latin typeface="Aptos"/>
              </a:defRPr>
            </a:pPr>
            <a:r>
              <a:t>EDUCACIÓN AMBIENTAL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1325880"/>
            <a:ext cx="2872099" cy="71323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200" b="1">
                <a:solidFill>
                  <a:srgbClr val="0E403A"/>
                </a:solidFill>
                <a:latin typeface="Aptos"/>
              </a:defRPr>
            </a:pPr>
            <a:r>
              <a:t>CONOCE EL TEMA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" y="2313432"/>
            <a:ext cx="2872099" cy="94183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900" b="1">
                <a:solidFill>
                  <a:srgbClr val="1D695E"/>
                </a:solidFill>
                <a:latin typeface="Aptos"/>
              </a:defRPr>
            </a:pPr>
            <a:r>
              <a:t>Reciclaje En Acción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3474720"/>
            <a:ext cx="2872099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500" b="0">
                <a:solidFill>
                  <a:srgbClr val="0E403A"/>
                </a:solidFill>
                <a:latin typeface="Aptos"/>
              </a:defRPr>
            </a:pPr>
            <a:r>
              <a:t>Un pequeño cambio, un gran impacto.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4048" y="4389120"/>
            <a:ext cx="2872099" cy="45720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" y="4782312"/>
            <a:ext cx="2872099" cy="3291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1">
                <a:solidFill>
                  <a:srgbClr val="1D695E"/>
                </a:solidFill>
                <a:latin typeface="Aptos"/>
              </a:defRPr>
            </a:pPr>
            <a:r>
              <a:t>PARA TU PROYECTO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5257800"/>
            <a:ext cx="2872099" cy="109728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0">
                <a:solidFill>
                  <a:srgbClr val="0E403A"/>
                </a:solidFill>
                <a:latin typeface="Aptos"/>
              </a:defRPr>
            </a:pPr>
            <a:r>
              <a:t>Puedes añadir aquí un texto introductorio, un dato destacado o un ejemplo relevante.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03619" y="109728"/>
            <a:ext cx="3443599" cy="7340528"/>
          </a:xfrm>
          <a:prstGeom prst="roundRect">
            <a:avLst/>
          </a:prstGeom>
          <a:solidFill>
            <a:srgbClr val="F8FCF8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86499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68795" y="841248"/>
            <a:ext cx="2872099" cy="521207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200" b="1">
                <a:solidFill>
                  <a:srgbClr val="0E403A"/>
                </a:solidFill>
                <a:latin typeface="Aptos"/>
              </a:defRPr>
            </a:pPr>
            <a:r>
              <a:t>TRES IDEAS CLAVE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68795" y="1865376"/>
            <a:ext cx="429768" cy="411480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87083" y="1924812"/>
            <a:ext cx="393192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5723" y="1851660"/>
            <a:ext cx="2305171" cy="5303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600" b="1">
                <a:solidFill>
                  <a:srgbClr val="1D695E"/>
                </a:solidFill>
                <a:latin typeface="Aptos"/>
              </a:defRPr>
            </a:pPr>
            <a:r>
              <a:t>Reduce el consumo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5723" y="2441448"/>
            <a:ext cx="2268595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0">
                <a:solidFill>
                  <a:srgbClr val="0E403A"/>
                </a:solidFill>
                <a:latin typeface="Aptos"/>
              </a:defRPr>
            </a:pPr>
            <a:r>
              <a:t>Elige productos duraderos.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8795" y="3374136"/>
            <a:ext cx="429768" cy="411480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87083" y="3433572"/>
            <a:ext cx="393192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5723" y="3360420"/>
            <a:ext cx="2305171" cy="5303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600" b="1">
                <a:solidFill>
                  <a:srgbClr val="1D695E"/>
                </a:solidFill>
                <a:latin typeface="Aptos"/>
              </a:defRPr>
            </a:pPr>
            <a:r>
              <a:t>Reutiliza materiales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5723" y="3950208"/>
            <a:ext cx="2268595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0">
                <a:solidFill>
                  <a:srgbClr val="0E403A"/>
                </a:solidFill>
                <a:latin typeface="Aptos"/>
              </a:defRPr>
            </a:pPr>
            <a:r>
              <a:t>Repara y aprovecha objetos.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68795" y="4882896"/>
            <a:ext cx="429768" cy="411480"/>
          </a:xfrm>
          <a:prstGeom prst="round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87083" y="4942332"/>
            <a:ext cx="393192" cy="2286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35723" y="4869180"/>
            <a:ext cx="2305171" cy="530352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600" b="1">
                <a:solidFill>
                  <a:srgbClr val="1D695E"/>
                </a:solidFill>
                <a:latin typeface="Aptos"/>
              </a:defRPr>
            </a:pPr>
            <a:r>
              <a:t>Separa los residuos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5723" y="5458968"/>
            <a:ext cx="2268595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0">
                <a:solidFill>
                  <a:srgbClr val="0E403A"/>
                </a:solidFill>
                <a:latin typeface="Aptos"/>
              </a:defRPr>
            </a:pPr>
            <a:r>
              <a:t>Clasifica papel, vidrio y plástico.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88367" y="109728"/>
            <a:ext cx="3443599" cy="7340528"/>
          </a:xfrm>
          <a:prstGeom prst="roundRect">
            <a:avLst/>
          </a:prstGeom>
          <a:solidFill>
            <a:srgbClr val="F8FCF8"/>
          </a:solidFill>
          <a:ln w="12700">
            <a:solidFill>
              <a:srgbClr val="D9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271247" y="329184"/>
            <a:ext cx="3073267" cy="50292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53543" y="832104"/>
            <a:ext cx="2872099" cy="55778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2100" b="1">
                <a:solidFill>
                  <a:srgbClr val="0E403A"/>
                </a:solidFill>
                <a:latin typeface="Aptos"/>
              </a:defRPr>
            </a:pPr>
            <a:r>
              <a:t>PONLO EN PRÁCTICA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53543" y="1737360"/>
            <a:ext cx="2872099" cy="3657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200" b="1">
                <a:solidFill>
                  <a:srgbClr val="1D695E"/>
                </a:solidFill>
                <a:latin typeface="Aptos"/>
              </a:defRPr>
            </a:pPr>
            <a:r>
              <a:t>TRES PASOS</a:t>
            </a:r>
          </a:p>
        </p:txBody>
      </p:sp>
      <p:sp>
        <p:nvSpPr>
          <p:cNvPr id="30" name="Oval 29"/>
          <p:cNvSpPr/>
          <p:nvPr/>
        </p:nvSpPr>
        <p:spPr>
          <a:xfrm>
            <a:off x="7353543" y="2286000"/>
            <a:ext cx="265176" cy="265176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19303" y="2249424"/>
            <a:ext cx="2488051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Reduce el consumo</a:t>
            </a:r>
          </a:p>
        </p:txBody>
      </p:sp>
      <p:sp>
        <p:nvSpPr>
          <p:cNvPr id="32" name="Oval 31"/>
          <p:cNvSpPr/>
          <p:nvPr/>
        </p:nvSpPr>
        <p:spPr>
          <a:xfrm>
            <a:off x="7353543" y="3008376"/>
            <a:ext cx="265176" cy="265176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19303" y="2971800"/>
            <a:ext cx="2488051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Reutiliza materiales</a:t>
            </a:r>
          </a:p>
        </p:txBody>
      </p:sp>
      <p:sp>
        <p:nvSpPr>
          <p:cNvPr id="34" name="Oval 33"/>
          <p:cNvSpPr/>
          <p:nvPr/>
        </p:nvSpPr>
        <p:spPr>
          <a:xfrm>
            <a:off x="7353543" y="3730752"/>
            <a:ext cx="265176" cy="265176"/>
          </a:xfrm>
          <a:prstGeom prst="ellipse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19303" y="3694176"/>
            <a:ext cx="2488051" cy="61264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400" b="1">
                <a:solidFill>
                  <a:srgbClr val="0E403A"/>
                </a:solidFill>
                <a:latin typeface="Aptos"/>
              </a:defRPr>
            </a:pPr>
            <a:r>
              <a:t>Separa los residuos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53543" y="4828032"/>
            <a:ext cx="2872099" cy="41148"/>
          </a:xfrm>
          <a:prstGeom prst="rect">
            <a:avLst/>
          </a:prstGeom>
          <a:solidFill>
            <a:srgbClr val="1D69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53543" y="5093208"/>
            <a:ext cx="2872099" cy="3657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1">
                <a:solidFill>
                  <a:srgbClr val="1D695E"/>
                </a:solidFill>
                <a:latin typeface="Aptos"/>
              </a:defRPr>
            </a:pPr>
            <a:r>
              <a:t>SIGUIENTE ACCIÓN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53543" y="5614416"/>
            <a:ext cx="2872099" cy="97840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>
              <a:defRPr sz="1300" b="0">
                <a:solidFill>
                  <a:srgbClr val="0E403A"/>
                </a:solidFill>
                <a:latin typeface="Aptos"/>
              </a:defRPr>
            </a:pPr>
            <a:r>
              <a:t>Organiza una jornada de reciclaje en tu colegio o barrio.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